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667" r:id="rId2"/>
  </p:sldMasterIdLst>
  <p:notesMasterIdLst>
    <p:notesMasterId r:id="rId16"/>
  </p:notesMasterIdLst>
  <p:sldIdLst>
    <p:sldId id="262" r:id="rId3"/>
    <p:sldId id="266" r:id="rId4"/>
    <p:sldId id="282" r:id="rId5"/>
    <p:sldId id="283" r:id="rId6"/>
    <p:sldId id="287" r:id="rId7"/>
    <p:sldId id="284" r:id="rId8"/>
    <p:sldId id="276" r:id="rId9"/>
    <p:sldId id="281" r:id="rId10"/>
    <p:sldId id="280" r:id="rId11"/>
    <p:sldId id="279" r:id="rId12"/>
    <p:sldId id="285" r:id="rId13"/>
    <p:sldId id="286" r:id="rId14"/>
    <p:sldId id="265"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533" autoAdjust="0"/>
  </p:normalViewPr>
  <p:slideViewPr>
    <p:cSldViewPr snapToGrid="0" snapToObjects="1">
      <p:cViewPr varScale="1">
        <p:scale>
          <a:sx n="70" d="100"/>
          <a:sy n="70" d="100"/>
        </p:scale>
        <p:origin x="828" y="72"/>
      </p:cViewPr>
      <p:guideLst>
        <p:guide orient="horz" pos="2160"/>
        <p:guide pos="2880"/>
      </p:guideLst>
    </p:cSldViewPr>
  </p:slideViewPr>
  <p:notesTextViewPr>
    <p:cViewPr>
      <p:scale>
        <a:sx n="100" d="100"/>
        <a:sy n="100" d="100"/>
      </p:scale>
      <p:origin x="0" y="0"/>
    </p:cViewPr>
  </p:notesTextViewPr>
  <p:sorterViewPr>
    <p:cViewPr>
      <p:scale>
        <a:sx n="60" d="100"/>
        <a:sy n="60" d="100"/>
      </p:scale>
      <p:origin x="0" y="-151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C127E59-F5A4-4805-94C8-A23E14CBC194}" type="datetimeFigureOut">
              <a:rPr lang="en-US" smtClean="0"/>
              <a:t>7/13/2015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0356871-DF6B-4780-9B8F-58C9D16AE5A8}" type="slidenum">
              <a:rPr lang="en-US" smtClean="0"/>
              <a:t>‹#›</a:t>
            </a:fld>
            <a:endParaRPr lang="en-US"/>
          </a:p>
        </p:txBody>
      </p:sp>
    </p:spTree>
    <p:extLst>
      <p:ext uri="{BB962C8B-B14F-4D97-AF65-F5344CB8AC3E}">
        <p14:creationId xmlns:p14="http://schemas.microsoft.com/office/powerpoint/2010/main" val="35306805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2.xml"/><Relationship Id="rId6" Type="http://schemas.openxmlformats.org/officeDocument/2006/relationships/image" Target="../media/image2.png"/><Relationship Id="rId5" Type="http://schemas.openxmlformats.org/officeDocument/2006/relationships/image" Target="../media/image8.png"/><Relationship Id="rId4" Type="http://schemas.openxmlformats.org/officeDocument/2006/relationships/image" Target="../media/image7.jpe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2.xml"/><Relationship Id="rId6" Type="http://schemas.openxmlformats.org/officeDocument/2006/relationships/image" Target="../media/image2.png"/><Relationship Id="rId5" Type="http://schemas.openxmlformats.org/officeDocument/2006/relationships/image" Target="../media/image8.png"/><Relationship Id="rId4" Type="http://schemas.openxmlformats.org/officeDocument/2006/relationships/image" Target="../media/image7.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10" name="Text Placeholder 9"/>
          <p:cNvSpPr>
            <a:spLocks noGrp="1"/>
          </p:cNvSpPr>
          <p:nvPr>
            <p:ph type="body" sz="quarter" idx="11" hasCustomPrompt="1"/>
          </p:nvPr>
        </p:nvSpPr>
        <p:spPr>
          <a:xfrm>
            <a:off x="838200" y="1752600"/>
            <a:ext cx="7124700" cy="1143000"/>
          </a:xfrm>
          <a:prstGeom prst="rect">
            <a:avLst/>
          </a:prstGeom>
        </p:spPr>
        <p:txBody>
          <a:bodyPr/>
          <a:lstStyle>
            <a:lvl1pPr marL="114300" indent="0" algn="ctr">
              <a:buNone/>
              <a:defRPr sz="4800">
                <a:latin typeface="Gill Sans" pitchFamily="34" charset="0"/>
              </a:defRPr>
            </a:lvl1pPr>
          </a:lstStyle>
          <a:p>
            <a:pPr lvl="0"/>
            <a:r>
              <a:rPr lang="en-US" dirty="0" smtClean="0"/>
              <a:t>Title of presentation here</a:t>
            </a:r>
            <a:endParaRPr lang="en-US" dirty="0"/>
          </a:p>
        </p:txBody>
      </p:sp>
      <p:sp>
        <p:nvSpPr>
          <p:cNvPr id="12" name="Text Placeholder 11"/>
          <p:cNvSpPr>
            <a:spLocks noGrp="1"/>
          </p:cNvSpPr>
          <p:nvPr>
            <p:ph type="body" sz="quarter" idx="12" hasCustomPrompt="1"/>
          </p:nvPr>
        </p:nvSpPr>
        <p:spPr>
          <a:xfrm>
            <a:off x="2360613" y="3581400"/>
            <a:ext cx="4575175" cy="1219200"/>
          </a:xfrm>
          <a:prstGeom prst="rect">
            <a:avLst/>
          </a:prstGeom>
        </p:spPr>
        <p:txBody>
          <a:bodyPr/>
          <a:lstStyle>
            <a:lvl1pPr marL="114300" indent="0" algn="ctr">
              <a:buNone/>
              <a:defRPr>
                <a:latin typeface="Gill Sans" pitchFamily="34" charset="0"/>
              </a:defRPr>
            </a:lvl1pPr>
            <a:lvl2pPr marL="411480" indent="0">
              <a:buNone/>
              <a:defRPr/>
            </a:lvl2pPr>
            <a:lvl3pPr marL="777240" indent="0">
              <a:buNone/>
              <a:defRPr/>
            </a:lvl3pPr>
            <a:lvl4pPr marL="1051560" indent="0">
              <a:buNone/>
              <a:defRPr/>
            </a:lvl4pPr>
          </a:lstStyle>
          <a:p>
            <a:pPr lvl="0"/>
            <a:r>
              <a:rPr lang="en-US" dirty="0" smtClean="0"/>
              <a:t>Name(s) of presenter(s)</a:t>
            </a:r>
            <a:br>
              <a:rPr lang="en-US" dirty="0" smtClean="0"/>
            </a:br>
            <a:r>
              <a:rPr lang="en-US" dirty="0" smtClean="0"/>
              <a:t>Organizational affiliation</a:t>
            </a:r>
            <a:br>
              <a:rPr lang="en-US" dirty="0" smtClean="0"/>
            </a:br>
            <a:r>
              <a:rPr lang="en-US" dirty="0" smtClean="0"/>
              <a:t>Event name, place and dates</a:t>
            </a:r>
            <a:endParaRPr lang="en-US" dirty="0"/>
          </a:p>
        </p:txBody>
      </p:sp>
      <p:pic>
        <p:nvPicPr>
          <p:cNvPr id="6" name="Picture 5"/>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737725" y="5907790"/>
            <a:ext cx="5848350"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pic>
        <p:nvPicPr>
          <p:cNvPr id="8" name="Picture 7"/>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81120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smtClean="0">
                <a:solidFill>
                  <a:srgbClr val="156734"/>
                </a:solidFill>
              </a:rPr>
              <a:t>Africa Research in Sustainable Intensification for the Next Generation</a:t>
            </a:r>
          </a:p>
          <a:p>
            <a:pPr algn="ctr"/>
            <a:r>
              <a:rPr lang="en-US" sz="4400" dirty="0" smtClean="0">
                <a:solidFill>
                  <a:srgbClr val="156734"/>
                </a:solidFill>
              </a:rPr>
              <a:t>africa-rising.net</a:t>
            </a:r>
            <a:endParaRPr lang="en-US" sz="4400" b="1" i="1" dirty="0">
              <a:solidFill>
                <a:srgbClr val="156734"/>
              </a:solidFill>
            </a:endParaRPr>
          </a:p>
        </p:txBody>
      </p:sp>
      <p:grpSp>
        <p:nvGrpSpPr>
          <p:cNvPr id="2" name="Group 1"/>
          <p:cNvGrpSpPr/>
          <p:nvPr userDrawn="1"/>
        </p:nvGrpSpPr>
        <p:grpSpPr>
          <a:xfrm>
            <a:off x="1182636" y="5486400"/>
            <a:ext cx="7086600" cy="857635"/>
            <a:chOff x="1451698" y="5798343"/>
            <a:chExt cx="5863502" cy="709613"/>
          </a:xfrm>
        </p:grpSpPr>
        <p:pic>
          <p:nvPicPr>
            <p:cNvPr id="7"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1451698" y="5798343"/>
              <a:ext cx="709613" cy="70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2" descr="P:\logos\i\ifpri\IFPRI_Logo_Standard.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4094392" y="5798343"/>
              <a:ext cx="391511" cy="70961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P:\logos\i\iita\IITA_regular-sienna_with slogan (2).JPG"/>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6191983" y="5867400"/>
              <a:ext cx="1123217" cy="56435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0" name="Group 9"/>
          <p:cNvGrpSpPr>
            <a:grpSpLocks/>
          </p:cNvGrpSpPr>
          <p:nvPr userDrawn="1"/>
        </p:nvGrpSpPr>
        <p:grpSpPr bwMode="auto">
          <a:xfrm>
            <a:off x="1188668" y="6543671"/>
            <a:ext cx="7686540" cy="230832"/>
            <a:chOff x="1066800" y="6543986"/>
            <a:chExt cx="7305540" cy="229893"/>
          </a:xfrm>
        </p:grpSpPr>
        <p:sp>
          <p:nvSpPr>
            <p:cNvPr id="11" name="TextBox 6"/>
            <p:cNvSpPr txBox="1">
              <a:spLocks noChangeArrowheads="1"/>
            </p:cNvSpPr>
            <p:nvPr/>
          </p:nvSpPr>
          <p:spPr bwMode="auto">
            <a:xfrm>
              <a:off x="1676400" y="6543986"/>
              <a:ext cx="6695940" cy="2298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dirty="0" smtClean="0">
                  <a:latin typeface="+mj-lt"/>
                </a:rPr>
                <a:t>The presentation has a Creative Commons </a:t>
              </a:r>
              <a:r>
                <a:rPr lang="en-US" sz="900" i="1" dirty="0" err="1" smtClean="0">
                  <a:latin typeface="+mj-lt"/>
                </a:rPr>
                <a:t>licence</a:t>
              </a:r>
              <a:r>
                <a:rPr lang="en-US" sz="900" i="1" dirty="0" smtClean="0">
                  <a:latin typeface="+mj-lt"/>
                </a:rPr>
                <a:t>. You are free to re-use or distribute this work, provided credit is given to ILRI.</a:t>
              </a:r>
              <a:endParaRPr lang="en-US" sz="900" dirty="0" smtClean="0">
                <a:latin typeface="+mj-lt"/>
              </a:endParaRPr>
            </a:p>
          </p:txBody>
        </p:sp>
        <p:pic>
          <p:nvPicPr>
            <p:cNvPr id="12" name="Picture 11" descr="P:\Pictures&amp;Resources\Icons\by-nc-sa.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3" name="Picture 12"/>
          <p:cNvPicPr>
            <a:picLocks noChangeAspect="1" noChangeArrowheads="1"/>
          </p:cNvPicPr>
          <p:nvPr userDrawn="1"/>
        </p:nvPicPr>
        <p:blipFill>
          <a:blip r:embed="rId6"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1_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smtClean="0">
                <a:solidFill>
                  <a:srgbClr val="156734"/>
                </a:solidFill>
              </a:rPr>
              <a:t>Africa Research in Sustainable Intensification for the Next Generation</a:t>
            </a:r>
          </a:p>
          <a:p>
            <a:pPr algn="ctr"/>
            <a:r>
              <a:rPr lang="en-US" sz="4400" dirty="0" smtClean="0">
                <a:solidFill>
                  <a:srgbClr val="156734"/>
                </a:solidFill>
              </a:rPr>
              <a:t>africa-rising.net</a:t>
            </a:r>
            <a:endParaRPr lang="en-US" sz="4400" b="1" i="1" dirty="0">
              <a:solidFill>
                <a:srgbClr val="156734"/>
              </a:solidFill>
            </a:endParaRPr>
          </a:p>
        </p:txBody>
      </p:sp>
      <p:grpSp>
        <p:nvGrpSpPr>
          <p:cNvPr id="2" name="Group 1"/>
          <p:cNvGrpSpPr/>
          <p:nvPr userDrawn="1"/>
        </p:nvGrpSpPr>
        <p:grpSpPr>
          <a:xfrm>
            <a:off x="1182636" y="5486400"/>
            <a:ext cx="7086600" cy="857635"/>
            <a:chOff x="1451698" y="5798343"/>
            <a:chExt cx="5863502" cy="709613"/>
          </a:xfrm>
        </p:grpSpPr>
        <p:pic>
          <p:nvPicPr>
            <p:cNvPr id="7"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1451698" y="5798343"/>
              <a:ext cx="709613" cy="70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2" descr="P:\logos\i\ifpri\IFPRI_Logo_Standard.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4094392" y="5798343"/>
              <a:ext cx="391511" cy="70961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P:\logos\i\iita\IITA_regular-sienna_with slogan (2).JPG"/>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6191983" y="5867400"/>
              <a:ext cx="1123217" cy="56435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0" name="Group 9"/>
          <p:cNvGrpSpPr>
            <a:grpSpLocks/>
          </p:cNvGrpSpPr>
          <p:nvPr userDrawn="1"/>
        </p:nvGrpSpPr>
        <p:grpSpPr bwMode="auto">
          <a:xfrm>
            <a:off x="1188668" y="6543671"/>
            <a:ext cx="7686540" cy="230832"/>
            <a:chOff x="1066800" y="6543986"/>
            <a:chExt cx="7305540" cy="229893"/>
          </a:xfrm>
        </p:grpSpPr>
        <p:sp>
          <p:nvSpPr>
            <p:cNvPr id="11" name="TextBox 6"/>
            <p:cNvSpPr txBox="1">
              <a:spLocks noChangeArrowheads="1"/>
            </p:cNvSpPr>
            <p:nvPr/>
          </p:nvSpPr>
          <p:spPr bwMode="auto">
            <a:xfrm>
              <a:off x="1676400" y="6543986"/>
              <a:ext cx="6695940" cy="2298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dirty="0" smtClean="0">
                  <a:latin typeface="+mj-lt"/>
                </a:rPr>
                <a:t>The presentation has a Creative Commons </a:t>
              </a:r>
              <a:r>
                <a:rPr lang="en-US" sz="900" i="1" dirty="0" err="1" smtClean="0">
                  <a:latin typeface="+mj-lt"/>
                </a:rPr>
                <a:t>licence</a:t>
              </a:r>
              <a:r>
                <a:rPr lang="en-US" sz="900" i="1" dirty="0" smtClean="0">
                  <a:latin typeface="+mj-lt"/>
                </a:rPr>
                <a:t>. You are free to re-use or distribute this work, provided credit is given to ILRI.</a:t>
              </a:r>
              <a:endParaRPr lang="en-US" sz="900" dirty="0" smtClean="0">
                <a:latin typeface="+mj-lt"/>
              </a:endParaRPr>
            </a:p>
          </p:txBody>
        </p:sp>
        <p:pic>
          <p:nvPicPr>
            <p:cNvPr id="12" name="Picture 11" descr="P:\Pictures&amp;Resources\Icons\by-nc-sa.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3" name="Picture 12"/>
          <p:cNvPicPr>
            <a:picLocks noChangeAspect="1" noChangeArrowheads="1"/>
          </p:cNvPicPr>
          <p:nvPr userDrawn="1"/>
        </p:nvPicPr>
        <p:blipFill>
          <a:blip r:embed="rId6"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1394721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1_Custom Layout">
    <p:spTree>
      <p:nvGrpSpPr>
        <p:cNvPr id="1" name=""/>
        <p:cNvGrpSpPr/>
        <p:nvPr/>
      </p:nvGrpSpPr>
      <p:grpSpPr>
        <a:xfrm>
          <a:off x="0" y="0"/>
          <a:ext cx="0" cy="0"/>
          <a:chOff x="0" y="0"/>
          <a:chExt cx="0" cy="0"/>
        </a:xfrm>
      </p:grpSpPr>
      <p:sp>
        <p:nvSpPr>
          <p:cNvPr id="9" name="Text Placeholder 8"/>
          <p:cNvSpPr>
            <a:spLocks noGrp="1"/>
          </p:cNvSpPr>
          <p:nvPr>
            <p:ph type="body" sz="quarter" idx="12" hasCustomPrompt="1"/>
          </p:nvPr>
        </p:nvSpPr>
        <p:spPr>
          <a:xfrm>
            <a:off x="533400" y="1676400"/>
            <a:ext cx="7772400" cy="838200"/>
          </a:xfrm>
          <a:prstGeom prst="rect">
            <a:avLst/>
          </a:prstGeom>
        </p:spPr>
        <p:txBody>
          <a:bodyPr/>
          <a:lstStyle>
            <a:lvl1pPr marL="114300" indent="0">
              <a:buClr>
                <a:srgbClr val="712123"/>
              </a:buClr>
              <a:buNone/>
              <a:defRPr sz="4400">
                <a:latin typeface="Gill Sans" pitchFamily="34" charset="0"/>
              </a:defRPr>
            </a:lvl1pPr>
            <a:lvl2pPr>
              <a:buClr>
                <a:srgbClr val="712123"/>
              </a:buClr>
              <a:defRPr sz="2800"/>
            </a:lvl2pPr>
            <a:lvl3pPr>
              <a:buClr>
                <a:srgbClr val="712123"/>
              </a:buClr>
              <a:defRPr sz="2400"/>
            </a:lvl3pPr>
            <a:lvl4pPr>
              <a:buClr>
                <a:srgbClr val="712123"/>
              </a:buClr>
              <a:defRPr sz="2000"/>
            </a:lvl4pPr>
            <a:lvl5pPr>
              <a:buClr>
                <a:srgbClr val="712123"/>
              </a:buClr>
              <a:defRPr sz="1800"/>
            </a:lvl5pPr>
          </a:lstStyle>
          <a:p>
            <a:pPr lvl="0"/>
            <a:r>
              <a:rPr lang="en-US" dirty="0" smtClean="0"/>
              <a:t>Title</a:t>
            </a:r>
            <a:endParaRPr lang="en-US" dirty="0"/>
          </a:p>
        </p:txBody>
      </p:sp>
      <p:pic>
        <p:nvPicPr>
          <p:cNvPr id="4" name="Picture 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7418629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graph">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1600200"/>
            <a:ext cx="7620000" cy="685800"/>
          </a:xfrm>
          <a:prstGeom prst="rect">
            <a:avLst/>
          </a:prstGeom>
        </p:spPr>
        <p:txBody>
          <a:bodyPr/>
          <a:lstStyle>
            <a:lvl1pPr>
              <a:defRPr>
                <a:latin typeface="Gill Sans" pitchFamily="34" charset="0"/>
              </a:defRPr>
            </a:lvl1pPr>
          </a:lstStyle>
          <a:p>
            <a:r>
              <a:rPr lang="en-US" dirty="0" smtClean="0"/>
              <a:t>For graphs</a:t>
            </a:r>
            <a:endParaRPr lang="en-US" dirty="0"/>
          </a:p>
        </p:txBody>
      </p:sp>
      <p:sp>
        <p:nvSpPr>
          <p:cNvPr id="5" name="Chart Placeholder 4"/>
          <p:cNvSpPr>
            <a:spLocks noGrp="1"/>
          </p:cNvSpPr>
          <p:nvPr>
            <p:ph type="chart" sz="quarter" idx="11" hasCustomPrompt="1"/>
          </p:nvPr>
        </p:nvSpPr>
        <p:spPr>
          <a:xfrm>
            <a:off x="533400" y="3352800"/>
            <a:ext cx="3733800" cy="2743200"/>
          </a:xfrm>
          <a:prstGeom prst="rect">
            <a:avLst/>
          </a:prstGeom>
          <a:blipFill>
            <a:blip r:embed="rId2" cstate="email">
              <a:extLst>
                <a:ext uri="{28A0092B-C50C-407E-A947-70E740481C1C}">
                  <a14:useLocalDpi xmlns:a14="http://schemas.microsoft.com/office/drawing/2010/main"/>
                </a:ext>
              </a:extLst>
            </a:blip>
            <a:stretch>
              <a:fillRect/>
            </a:stretch>
          </a:blipFill>
        </p:spPr>
        <p:txBody>
          <a:bodyPr/>
          <a:lstStyle>
            <a:lvl1pPr marL="114300" indent="0">
              <a:buNone/>
              <a:defRPr/>
            </a:lvl1pPr>
          </a:lstStyle>
          <a:p>
            <a:r>
              <a:rPr lang="en-US" dirty="0" smtClean="0"/>
              <a:t> </a:t>
            </a:r>
            <a:endParaRPr lang="en-US" dirty="0"/>
          </a:p>
        </p:txBody>
      </p:sp>
    </p:spTree>
    <p:extLst>
      <p:ext uri="{BB962C8B-B14F-4D97-AF65-F5344CB8AC3E}">
        <p14:creationId xmlns:p14="http://schemas.microsoft.com/office/powerpoint/2010/main" val="100370343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609600"/>
          </a:xfrm>
          <a:prstGeom prst="rect">
            <a:avLst/>
          </a:prstGeom>
        </p:spPr>
        <p:txBody>
          <a:bodyPr/>
          <a:lstStyle>
            <a:lvl1pPr>
              <a:defRPr sz="4400" baseline="0">
                <a:latin typeface="Gill Sans" pitchFamily="34" charset="0"/>
              </a:defRPr>
            </a:lvl1pPr>
          </a:lstStyle>
          <a:p>
            <a:r>
              <a:rPr lang="en-US" dirty="0" smtClean="0"/>
              <a:t>For tables use this format</a:t>
            </a:r>
            <a:endParaRPr lang="en-US" dirty="0"/>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r>
              <a:rPr lang="en-US" smtClean="0"/>
              <a:t>Click icon to add table</a:t>
            </a:r>
            <a:endParaRPr lang="en-US" dirty="0"/>
          </a:p>
        </p:txBody>
      </p:sp>
      <p:sp>
        <p:nvSpPr>
          <p:cNvPr id="6"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smtClean="0"/>
              <a:t>Title</a:t>
            </a:r>
            <a:endParaRPr lang="en-US" dirty="0"/>
          </a:p>
        </p:txBody>
      </p:sp>
    </p:spTree>
    <p:extLst>
      <p:ext uri="{BB962C8B-B14F-4D97-AF65-F5344CB8AC3E}">
        <p14:creationId xmlns:p14="http://schemas.microsoft.com/office/powerpoint/2010/main" val="4546620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1_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609600"/>
          </a:xfrm>
          <a:prstGeom prst="rect">
            <a:avLst/>
          </a:prstGeom>
        </p:spPr>
        <p:txBody>
          <a:bodyPr/>
          <a:lstStyle>
            <a:lvl1pPr>
              <a:defRPr baseline="0"/>
            </a:lvl1pPr>
          </a:lstStyle>
          <a:p>
            <a:r>
              <a:rPr lang="en-US" dirty="0" smtClean="0"/>
              <a:t>For tables use this format</a:t>
            </a:r>
            <a:endParaRPr lang="en-US" dirty="0"/>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r>
              <a:rPr lang="en-US" smtClean="0"/>
              <a:t>Click icon to add table</a:t>
            </a:r>
            <a:endParaRPr lang="en-US" dirty="0"/>
          </a:p>
        </p:txBody>
      </p:sp>
      <p:sp>
        <p:nvSpPr>
          <p:cNvPr id="6"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smtClean="0"/>
              <a:t>Title</a:t>
            </a:r>
            <a:endParaRPr lang="en-US" dirty="0"/>
          </a:p>
        </p:txBody>
      </p:sp>
    </p:spTree>
    <p:extLst>
      <p:ext uri="{BB962C8B-B14F-4D97-AF65-F5344CB8AC3E}">
        <p14:creationId xmlns:p14="http://schemas.microsoft.com/office/powerpoint/2010/main" val="149764855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4CD7D03B-D2D5-5340-9738-6EF9E30648BC}" type="datetimeFigureOut">
              <a:rPr lang="en-US" smtClean="0"/>
              <a:t>7/13/2015</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29A9EBC2-3A7B-9A46-96BC-0C39F6C2114C}" type="slidenum">
              <a:rPr lang="en-US" smtClean="0"/>
              <a:t>‹#›</a:t>
            </a:fld>
            <a:endParaRPr lang="en-US"/>
          </a:p>
        </p:txBody>
      </p:sp>
    </p:spTree>
    <p:extLst>
      <p:ext uri="{BB962C8B-B14F-4D97-AF65-F5344CB8AC3E}">
        <p14:creationId xmlns:p14="http://schemas.microsoft.com/office/powerpoint/2010/main" val="36469059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38440673-4EED-4017-ACAA-BC1C4CDCC8EB}" type="datetimeFigureOut">
              <a:rPr lang="en-US" smtClean="0"/>
              <a:t>7/13/2015</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B158338B-17CB-437C-BCB0-5EDD05A19A92}" type="slidenum">
              <a:rPr lang="en-US" smtClean="0"/>
              <a:t>‹#›</a:t>
            </a:fld>
            <a:endParaRPr lang="en-US"/>
          </a:p>
        </p:txBody>
      </p:sp>
    </p:spTree>
    <p:extLst>
      <p:ext uri="{BB962C8B-B14F-4D97-AF65-F5344CB8AC3E}">
        <p14:creationId xmlns:p14="http://schemas.microsoft.com/office/powerpoint/2010/main" val="3196589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533400" y="838200"/>
            <a:ext cx="6858000" cy="1219200"/>
          </a:xfrm>
        </p:spPr>
        <p:txBody>
          <a:bodyPr>
            <a:normAutofit/>
          </a:bodyPr>
          <a:lstStyle>
            <a:lvl1pPr marL="0" indent="0" algn="l">
              <a:buNone/>
              <a:defRPr sz="4400" baseline="0">
                <a:solidFill>
                  <a:schemeClr val="tx1"/>
                </a:solidFill>
                <a:latin typeface="Gill Sans"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For charts use this style </a:t>
            </a:r>
            <a:endParaRPr lang="en-US" dirty="0"/>
          </a:p>
        </p:txBody>
      </p:sp>
    </p:spTree>
    <p:extLst>
      <p:ext uri="{BB962C8B-B14F-4D97-AF65-F5344CB8AC3E}">
        <p14:creationId xmlns:p14="http://schemas.microsoft.com/office/powerpoint/2010/main" val="4065446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19200"/>
            <a:ext cx="8229600" cy="1143000"/>
          </a:xfrm>
        </p:spPr>
        <p:txBody>
          <a:bodyPr/>
          <a:lstStyle>
            <a:lvl1pPr algn="l">
              <a:defRPr/>
            </a:lvl1pPr>
          </a:lstStyle>
          <a:p>
            <a:r>
              <a:rPr lang="en-US" dirty="0" smtClean="0"/>
              <a:t>Insert picture</a:t>
            </a:r>
            <a:endParaRPr lang="en-US" dirty="0"/>
          </a:p>
        </p:txBody>
      </p:sp>
      <p:pic>
        <p:nvPicPr>
          <p:cNvPr id="3" name="Picture 2"/>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099782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theme" Target="../theme/theme2.xml"/><Relationship Id="rId5" Type="http://schemas.openxmlformats.org/officeDocument/2006/relationships/slideLayout" Target="../slideLayouts/slideLayout12.xml"/><Relationship Id="rId4"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chemeClr val="bg1">
                <a:tint val="90000"/>
              </a:schemeClr>
            </a:gs>
            <a:gs pos="100000">
              <a:schemeClr val="bg1">
                <a:shade val="100000"/>
                <a:satMod val="115000"/>
              </a:schemeClr>
            </a:gs>
            <a:gs pos="100000">
              <a:schemeClr val="bg1">
                <a:shade val="70000"/>
                <a:satMod val="130000"/>
              </a:schemeClr>
            </a:gs>
          </a:gsLst>
          <a:path path="circle">
            <a:fillToRect l="20000" t="50000" r="100000" b="50000"/>
          </a:path>
          <a:tileRect/>
        </a:gradFill>
        <a:effectLst/>
      </p:bgPr>
    </p:bg>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74" r:id="rId7"/>
  </p:sldLayoutIdLst>
  <p:timing>
    <p:tnLst>
      <p:par>
        <p:cTn id="1" dur="indefinite" restart="never" nodeType="tmRoot"/>
      </p:par>
    </p:tnLst>
  </p:timing>
  <p:txStyles>
    <p:title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p:titleStyle>
    <p:bodyStyle>
      <a:lvl1pPr marL="342900" indent="-228600" algn="l" defTabSz="914400" rtl="0" eaLnBrk="1" latinLnBrk="0" hangingPunct="1">
        <a:spcBef>
          <a:spcPct val="20000"/>
        </a:spcBef>
        <a:buClr>
          <a:srgbClr val="156734"/>
        </a:buClr>
        <a:buFont typeface="Wingdings" pitchFamily="2" charset="2"/>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rgbClr val="156734"/>
        </a:buClr>
        <a:buFont typeface="Wingdings" pitchFamily="2" charset="2"/>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rgbClr val="156734"/>
        </a:buClr>
        <a:buFont typeface="Wingdings" pitchFamily="2" charset="2"/>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rgbClr val="156734"/>
        </a:buClr>
        <a:buFont typeface="Wingdings" pitchFamily="2" charset="2"/>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rgbClr val="156734"/>
        </a:buClr>
        <a:buFont typeface="Wingdings" pitchFamily="2" charset="2"/>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Insert picture</a:t>
            </a:r>
            <a:endParaRPr lang="en-US" dirty="0"/>
          </a:p>
        </p:txBody>
      </p:sp>
      <p:sp>
        <p:nvSpPr>
          <p:cNvPr id="3" name="Text Placeholder 2"/>
          <p:cNvSpPr>
            <a:spLocks noGrp="1"/>
          </p:cNvSpPr>
          <p:nvPr>
            <p:ph type="body" idx="1"/>
          </p:nvPr>
        </p:nvSpPr>
        <p:spPr>
          <a:xfrm>
            <a:off x="457200" y="1600201"/>
            <a:ext cx="5181600" cy="2971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736362905"/>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1"/>
          </p:nvPr>
        </p:nvSpPr>
        <p:spPr>
          <a:xfrm>
            <a:off x="838200" y="1752600"/>
            <a:ext cx="7124700" cy="1768522"/>
          </a:xfrm>
        </p:spPr>
        <p:txBody>
          <a:bodyPr/>
          <a:lstStyle/>
          <a:p>
            <a:r>
              <a:rPr lang="en-US" sz="3600" dirty="0" smtClean="0"/>
              <a:t>Research Output #1 in ESA </a:t>
            </a:r>
          </a:p>
          <a:p>
            <a:r>
              <a:rPr lang="en-US" sz="3600" dirty="0" smtClean="0"/>
              <a:t>-</a:t>
            </a:r>
            <a:r>
              <a:rPr lang="en-US" sz="3600" dirty="0"/>
              <a:t>U</a:t>
            </a:r>
            <a:r>
              <a:rPr lang="en-US" sz="3600" dirty="0" smtClean="0"/>
              <a:t>pdate from IFPRI-</a:t>
            </a:r>
            <a:endParaRPr lang="en-US" sz="3600" dirty="0"/>
          </a:p>
        </p:txBody>
      </p:sp>
      <p:sp>
        <p:nvSpPr>
          <p:cNvPr id="5" name="Text Placeholder 4"/>
          <p:cNvSpPr>
            <a:spLocks noGrp="1"/>
          </p:cNvSpPr>
          <p:nvPr>
            <p:ph type="body" sz="quarter" idx="12"/>
          </p:nvPr>
        </p:nvSpPr>
        <p:spPr>
          <a:xfrm>
            <a:off x="1" y="5240740"/>
            <a:ext cx="9144000" cy="692641"/>
          </a:xfrm>
        </p:spPr>
        <p:txBody>
          <a:bodyPr/>
          <a:lstStyle/>
          <a:p>
            <a:r>
              <a:rPr lang="en-US" sz="1800" dirty="0" smtClean="0"/>
              <a:t>ESA </a:t>
            </a:r>
            <a:r>
              <a:rPr lang="en-US" sz="1800" dirty="0" smtClean="0"/>
              <a:t>Review and Planning </a:t>
            </a:r>
            <a:r>
              <a:rPr lang="en-US" sz="1800" dirty="0"/>
              <a:t>M</a:t>
            </a:r>
            <a:r>
              <a:rPr lang="en-US" sz="1800" dirty="0" smtClean="0"/>
              <a:t>eeting, </a:t>
            </a:r>
            <a:r>
              <a:rPr lang="en-US" sz="1800" dirty="0" err="1" smtClean="0"/>
              <a:t>Mangochi</a:t>
            </a:r>
            <a:r>
              <a:rPr lang="en-US" sz="1800" dirty="0" smtClean="0"/>
              <a:t>, 14 July </a:t>
            </a:r>
            <a:r>
              <a:rPr lang="en-US" sz="1800" dirty="0"/>
              <a:t>2015</a:t>
            </a:r>
          </a:p>
          <a:p>
            <a:endParaRPr lang="en-US" sz="1800" dirty="0"/>
          </a:p>
        </p:txBody>
      </p:sp>
      <p:sp>
        <p:nvSpPr>
          <p:cNvPr id="2" name="TextBox 1"/>
          <p:cNvSpPr txBox="1"/>
          <p:nvPr/>
        </p:nvSpPr>
        <p:spPr>
          <a:xfrm>
            <a:off x="1800651" y="3684896"/>
            <a:ext cx="5199797" cy="830997"/>
          </a:xfrm>
          <a:prstGeom prst="rect">
            <a:avLst/>
          </a:prstGeom>
          <a:noFill/>
        </p:spPr>
        <p:txBody>
          <a:bodyPr wrap="square" rtlCol="0">
            <a:spAutoFit/>
          </a:bodyPr>
          <a:lstStyle/>
          <a:p>
            <a:pPr algn="ctr"/>
            <a:r>
              <a:rPr lang="en-US" sz="2400" dirty="0" smtClean="0"/>
              <a:t>Carlo </a:t>
            </a:r>
            <a:r>
              <a:rPr lang="en-US" sz="2400" dirty="0" err="1" smtClean="0"/>
              <a:t>Azzarri</a:t>
            </a:r>
            <a:r>
              <a:rPr lang="en-US" sz="2400" dirty="0" smtClean="0"/>
              <a:t>, </a:t>
            </a:r>
            <a:r>
              <a:rPr lang="en-US" sz="2400" dirty="0" err="1" smtClean="0"/>
              <a:t>Beliyou</a:t>
            </a:r>
            <a:r>
              <a:rPr lang="en-US" sz="2400" dirty="0" smtClean="0"/>
              <a:t> Haile, Sara Signorelli, Cleo Roberts, </a:t>
            </a:r>
            <a:r>
              <a:rPr lang="en-US" sz="2400" dirty="0" err="1" smtClean="0"/>
              <a:t>Apurba</a:t>
            </a:r>
            <a:r>
              <a:rPr lang="en-US" sz="2400" dirty="0" smtClean="0"/>
              <a:t>  </a:t>
            </a:r>
            <a:r>
              <a:rPr lang="en-US" sz="2400" dirty="0" err="1" smtClean="0"/>
              <a:t>Shee</a:t>
            </a:r>
            <a:endParaRPr lang="en-US" sz="2400" dirty="0"/>
          </a:p>
        </p:txBody>
      </p:sp>
    </p:spTree>
    <p:extLst>
      <p:ext uri="{BB962C8B-B14F-4D97-AF65-F5344CB8AC3E}">
        <p14:creationId xmlns:p14="http://schemas.microsoft.com/office/powerpoint/2010/main" val="42508144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36" y="1875272"/>
            <a:ext cx="2187698" cy="1659498"/>
          </a:xfrm>
        </p:spPr>
        <p:txBody>
          <a:bodyPr/>
          <a:lstStyle/>
          <a:p>
            <a:r>
              <a:rPr lang="en-US" sz="2400" dirty="0" smtClean="0"/>
              <a:t>In  </a:t>
            </a:r>
            <a:r>
              <a:rPr lang="en-US" sz="2400" b="1" dirty="0" smtClean="0"/>
              <a:t>Tanzania</a:t>
            </a:r>
            <a:r>
              <a:rPr lang="en-US" sz="2400" dirty="0" smtClean="0"/>
              <a:t>, beneficiaries are </a:t>
            </a:r>
            <a:r>
              <a:rPr lang="en-US" sz="2400" dirty="0" smtClean="0"/>
              <a:t>attaining</a:t>
            </a:r>
            <a:r>
              <a:rPr lang="en-US" sz="2400" dirty="0" smtClean="0"/>
              <a:t> </a:t>
            </a:r>
            <a:r>
              <a:rPr lang="en-US" sz="2400" dirty="0" smtClean="0"/>
              <a:t>higher maize yields</a:t>
            </a:r>
            <a:endParaRPr lang="en-US" sz="2400" dirty="0"/>
          </a:p>
        </p:txBody>
      </p:sp>
      <p:pic>
        <p:nvPicPr>
          <p:cNvPr id="2051" name="Picture 3" descr="C:\Users\PBALLA~1\AppData\Local\Temp\TZA_yield_maize_bygroup.pn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034888" y="1569493"/>
            <a:ext cx="7053623" cy="5117910"/>
          </a:xfrm>
          <a:prstGeom prst="rect">
            <a:avLst/>
          </a:prstGeom>
          <a:noFill/>
          <a:extLst>
            <a:ext uri="{909E8E84-426E-40DD-AFC4-6F175D3DCCD1}">
              <a14:hiddenFill xmlns:a14="http://schemas.microsoft.com/office/drawing/2010/main">
                <a:solidFill>
                  <a:srgbClr val="FFFFFF"/>
                </a:solidFill>
              </a14:hiddenFill>
            </a:ext>
          </a:extLst>
        </p:spPr>
      </p:pic>
      <p:sp>
        <p:nvSpPr>
          <p:cNvPr id="4" name="Title 2"/>
          <p:cNvSpPr txBox="1">
            <a:spLocks/>
          </p:cNvSpPr>
          <p:nvPr/>
        </p:nvSpPr>
        <p:spPr>
          <a:xfrm>
            <a:off x="1108385" y="274638"/>
            <a:ext cx="8229600" cy="1143000"/>
          </a:xfrm>
          <a:prstGeom prst="rect">
            <a:avLst/>
          </a:prstGeom>
        </p:spPr>
        <p:txBody>
          <a:bodyPr/>
          <a:lst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a:lstStyle>
          <a:p>
            <a:r>
              <a:rPr lang="en-US" dirty="0" smtClean="0">
                <a:solidFill>
                  <a:schemeClr val="bg1"/>
                </a:solidFill>
              </a:rPr>
              <a:t>ARBES</a:t>
            </a:r>
            <a:endParaRPr lang="en-US" dirty="0">
              <a:solidFill>
                <a:schemeClr val="bg1"/>
              </a:solidFill>
            </a:endParaRPr>
          </a:p>
        </p:txBody>
      </p:sp>
    </p:spTree>
    <p:extLst>
      <p:ext uri="{BB962C8B-B14F-4D97-AF65-F5344CB8AC3E}">
        <p14:creationId xmlns:p14="http://schemas.microsoft.com/office/powerpoint/2010/main" val="143613920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33400" y="1504711"/>
            <a:ext cx="8153400" cy="5262979"/>
          </a:xfrm>
          <a:prstGeom prst="rect">
            <a:avLst/>
          </a:prstGeom>
          <a:noFill/>
        </p:spPr>
        <p:txBody>
          <a:bodyPr wrap="square" rtlCol="0">
            <a:spAutoFit/>
          </a:bodyPr>
          <a:lstStyle/>
          <a:p>
            <a:r>
              <a:rPr lang="en-US" sz="2400" b="1" dirty="0" smtClean="0"/>
              <a:t>Monitoring</a:t>
            </a:r>
          </a:p>
          <a:p>
            <a:r>
              <a:rPr lang="en-US" sz="2400" dirty="0" smtClean="0"/>
              <a:t>-PMMT taken-off last year, improved this year, with off-line data entry</a:t>
            </a:r>
          </a:p>
          <a:p>
            <a:r>
              <a:rPr lang="en-US" sz="2400" dirty="0" smtClean="0"/>
              <a:t>-SI indicators template to guide research teams’ data collection</a:t>
            </a:r>
          </a:p>
          <a:p>
            <a:r>
              <a:rPr lang="en-US" sz="2400" dirty="0" smtClean="0"/>
              <a:t>-CBA of each innovation (and combination </a:t>
            </a:r>
            <a:r>
              <a:rPr lang="en-US" sz="2400" dirty="0" smtClean="0"/>
              <a:t>thereof)</a:t>
            </a:r>
            <a:endParaRPr lang="en-US" sz="2400" dirty="0"/>
          </a:p>
          <a:p>
            <a:r>
              <a:rPr lang="en-US" sz="2400" b="1" dirty="0" smtClean="0"/>
              <a:t>Evaluation</a:t>
            </a:r>
            <a:r>
              <a:rPr lang="en-US" sz="2400" b="1" dirty="0" smtClean="0"/>
              <a:t>: targeting in Malawi and Tanzania</a:t>
            </a:r>
          </a:p>
          <a:p>
            <a:r>
              <a:rPr lang="en-US" sz="2400" dirty="0" smtClean="0"/>
              <a:t>-</a:t>
            </a:r>
            <a:r>
              <a:rPr lang="en-US" sz="2400" i="1" dirty="0" smtClean="0"/>
              <a:t>Action</a:t>
            </a:r>
            <a:r>
              <a:rPr lang="en-US" sz="2400" dirty="0" smtClean="0"/>
              <a:t> communities different than </a:t>
            </a:r>
            <a:r>
              <a:rPr lang="en-US" sz="2400" i="1" dirty="0" smtClean="0"/>
              <a:t>control</a:t>
            </a:r>
            <a:r>
              <a:rPr lang="en-US" sz="2400" dirty="0" smtClean="0"/>
              <a:t> -the former more remote, less populated and with higher rainfall- in Malawi; very similar in Tanzania</a:t>
            </a:r>
          </a:p>
          <a:p>
            <a:r>
              <a:rPr lang="en-US" sz="2400" dirty="0" smtClean="0"/>
              <a:t>-Beneficiaries seem to have different characteristics </a:t>
            </a:r>
            <a:r>
              <a:rPr lang="en-US" sz="2400" dirty="0"/>
              <a:t>(better-off, more educated, with higher </a:t>
            </a:r>
            <a:r>
              <a:rPr lang="en-US" sz="2400" dirty="0" smtClean="0"/>
              <a:t>wealth and larger </a:t>
            </a:r>
            <a:r>
              <a:rPr lang="en-US" sz="2400" dirty="0"/>
              <a:t>land </a:t>
            </a:r>
            <a:r>
              <a:rPr lang="en-US" sz="2400" dirty="0" smtClean="0"/>
              <a:t>size) </a:t>
            </a:r>
            <a:r>
              <a:rPr lang="en-US" sz="2400" dirty="0"/>
              <a:t>than </a:t>
            </a:r>
            <a:r>
              <a:rPr lang="en-US" sz="2400" dirty="0" smtClean="0"/>
              <a:t>the general population in both countries</a:t>
            </a:r>
          </a:p>
          <a:p>
            <a:r>
              <a:rPr lang="en-US" sz="2400" dirty="0" smtClean="0"/>
              <a:t>-&gt;Implications </a:t>
            </a:r>
            <a:r>
              <a:rPr lang="en-US" sz="2400" dirty="0"/>
              <a:t>for </a:t>
            </a:r>
            <a:r>
              <a:rPr lang="en-US" sz="2400" dirty="0" smtClean="0"/>
              <a:t>scaling-up and external </a:t>
            </a:r>
            <a:r>
              <a:rPr lang="en-US" sz="2400" dirty="0" smtClean="0"/>
              <a:t>validity of ex-ante evaluation? </a:t>
            </a:r>
            <a:endParaRPr lang="en-US" sz="2400" dirty="0"/>
          </a:p>
        </p:txBody>
      </p:sp>
      <p:sp>
        <p:nvSpPr>
          <p:cNvPr id="4" name="Title 2"/>
          <p:cNvSpPr txBox="1">
            <a:spLocks/>
          </p:cNvSpPr>
          <p:nvPr/>
        </p:nvSpPr>
        <p:spPr>
          <a:xfrm>
            <a:off x="1108385" y="274638"/>
            <a:ext cx="8229600" cy="1143000"/>
          </a:xfrm>
          <a:prstGeom prst="rect">
            <a:avLst/>
          </a:prstGeom>
        </p:spPr>
        <p:txBody>
          <a:bodyPr/>
          <a:lst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a:lstStyle>
          <a:p>
            <a:r>
              <a:rPr lang="en-US" dirty="0" smtClean="0">
                <a:solidFill>
                  <a:schemeClr val="bg1"/>
                </a:solidFill>
              </a:rPr>
              <a:t>Conclusions</a:t>
            </a:r>
            <a:endParaRPr lang="en-US" dirty="0">
              <a:solidFill>
                <a:schemeClr val="bg1"/>
              </a:solidFill>
            </a:endParaRPr>
          </a:p>
        </p:txBody>
      </p:sp>
    </p:spTree>
    <p:extLst>
      <p:ext uri="{BB962C8B-B14F-4D97-AF65-F5344CB8AC3E}">
        <p14:creationId xmlns:p14="http://schemas.microsoft.com/office/powerpoint/2010/main" val="37529609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38200" y="1440221"/>
            <a:ext cx="7315200" cy="4744889"/>
          </a:xfrm>
          <a:prstGeom prst="rect">
            <a:avLst/>
          </a:prstGeom>
        </p:spPr>
        <p:txBody>
          <a:bodyPr wrap="square">
            <a:spAutoFit/>
          </a:bodyPr>
          <a:lstStyle/>
          <a:p>
            <a:pPr>
              <a:lnSpc>
                <a:spcPts val="4600"/>
              </a:lnSpc>
            </a:pPr>
            <a:r>
              <a:rPr lang="en-US" sz="2400" b="1" dirty="0" smtClean="0"/>
              <a:t>M&amp;E</a:t>
            </a:r>
          </a:p>
          <a:p>
            <a:r>
              <a:rPr lang="en-US" sz="2400" dirty="0" smtClean="0"/>
              <a:t>-ARBES reports in draft </a:t>
            </a:r>
            <a:r>
              <a:rPr lang="en-US" sz="2400" dirty="0" smtClean="0"/>
              <a:t>mode (for Malawi -&gt; </a:t>
            </a:r>
            <a:r>
              <a:rPr lang="en-US" sz="2400" dirty="0" err="1" smtClean="0"/>
              <a:t>Apurba</a:t>
            </a:r>
            <a:r>
              <a:rPr lang="en-US" sz="2400" dirty="0" smtClean="0"/>
              <a:t>): </a:t>
            </a:r>
            <a:r>
              <a:rPr lang="en-US" sz="2400" dirty="0" smtClean="0"/>
              <a:t>need feedback from research teams for </a:t>
            </a:r>
            <a:r>
              <a:rPr lang="en-US" sz="2400" dirty="0" smtClean="0"/>
              <a:t>finalization and diffusion</a:t>
            </a:r>
            <a:endParaRPr lang="en-US" sz="2400" dirty="0" smtClean="0"/>
          </a:p>
          <a:p>
            <a:r>
              <a:rPr lang="en-US" sz="2400" dirty="0" smtClean="0"/>
              <a:t>-ARBES </a:t>
            </a:r>
            <a:r>
              <a:rPr lang="en-US" sz="2400" dirty="0"/>
              <a:t>public good/service for </a:t>
            </a:r>
            <a:r>
              <a:rPr lang="en-US" sz="2400" dirty="0" smtClean="0"/>
              <a:t>AR (</a:t>
            </a:r>
            <a:r>
              <a:rPr lang="en-US" sz="2400" dirty="0" smtClean="0"/>
              <a:t>MARBES &amp; TARBES </a:t>
            </a:r>
            <a:r>
              <a:rPr lang="en-US" sz="2400" dirty="0" smtClean="0"/>
              <a:t>data shared with MSU, </a:t>
            </a:r>
            <a:r>
              <a:rPr lang="en-US" sz="2400" dirty="0" smtClean="0"/>
              <a:t>IITA, ICRISAT, WUR, </a:t>
            </a:r>
            <a:r>
              <a:rPr lang="en-US" sz="2400" dirty="0" err="1" smtClean="0"/>
              <a:t>BioSight</a:t>
            </a:r>
            <a:r>
              <a:rPr lang="en-US" sz="2400" dirty="0" smtClean="0"/>
              <a:t>, IAMM</a:t>
            </a:r>
            <a:r>
              <a:rPr lang="en-US" sz="2400" dirty="0" smtClean="0"/>
              <a:t>,…)</a:t>
            </a:r>
          </a:p>
          <a:p>
            <a:r>
              <a:rPr lang="en-US" sz="2400" dirty="0" smtClean="0"/>
              <a:t>-CBA of innovations (need your support, let’s work together!)</a:t>
            </a:r>
            <a:endParaRPr lang="en-US" sz="2400" dirty="0"/>
          </a:p>
          <a:p>
            <a:r>
              <a:rPr lang="en-US" sz="2400" dirty="0" smtClean="0"/>
              <a:t>-Additional work on </a:t>
            </a:r>
            <a:r>
              <a:rPr lang="en-US" sz="2400" dirty="0" smtClean="0"/>
              <a:t>targeting in both countries, nutrition in Malawi; WTP in Tanzania. Zambia?</a:t>
            </a:r>
            <a:endParaRPr lang="en-US" sz="2400" dirty="0"/>
          </a:p>
          <a:p>
            <a:r>
              <a:rPr lang="en-US" sz="2400" dirty="0" smtClean="0"/>
              <a:t>-Ex-ante evaluation (ongoing) </a:t>
            </a:r>
            <a:endParaRPr lang="en-US" sz="2400" dirty="0"/>
          </a:p>
        </p:txBody>
      </p:sp>
      <p:sp>
        <p:nvSpPr>
          <p:cNvPr id="4" name="Title 2"/>
          <p:cNvSpPr txBox="1">
            <a:spLocks/>
          </p:cNvSpPr>
          <p:nvPr/>
        </p:nvSpPr>
        <p:spPr>
          <a:xfrm>
            <a:off x="1108385" y="274638"/>
            <a:ext cx="8229600" cy="1143000"/>
          </a:xfrm>
          <a:prstGeom prst="rect">
            <a:avLst/>
          </a:prstGeom>
        </p:spPr>
        <p:txBody>
          <a:bodyPr/>
          <a:lst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a:lstStyle>
          <a:p>
            <a:r>
              <a:rPr lang="en-US" dirty="0" smtClean="0">
                <a:solidFill>
                  <a:schemeClr val="bg1"/>
                </a:solidFill>
              </a:rPr>
              <a:t>Way ahead</a:t>
            </a:r>
            <a:endParaRPr lang="en-US" dirty="0">
              <a:solidFill>
                <a:schemeClr val="bg1"/>
              </a:solidFill>
            </a:endParaRPr>
          </a:p>
        </p:txBody>
      </p:sp>
    </p:spTree>
    <p:extLst>
      <p:ext uri="{BB962C8B-B14F-4D97-AF65-F5344CB8AC3E}">
        <p14:creationId xmlns:p14="http://schemas.microsoft.com/office/powerpoint/2010/main" val="185116363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78409523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108385" y="274638"/>
            <a:ext cx="8229600" cy="1143000"/>
          </a:xfrm>
        </p:spPr>
        <p:txBody>
          <a:bodyPr/>
          <a:lstStyle/>
          <a:p>
            <a:r>
              <a:rPr lang="en-US" dirty="0" smtClean="0">
                <a:solidFill>
                  <a:schemeClr val="bg1"/>
                </a:solidFill>
              </a:rPr>
              <a:t>Outline</a:t>
            </a:r>
            <a:endParaRPr lang="en-US" dirty="0">
              <a:solidFill>
                <a:schemeClr val="bg1"/>
              </a:solidFill>
            </a:endParaRPr>
          </a:p>
        </p:txBody>
      </p:sp>
      <p:pic>
        <p:nvPicPr>
          <p:cNvPr id="5" name="Picture 4"/>
          <p:cNvPicPr/>
          <p:nvPr/>
        </p:nvPicPr>
        <p:blipFill>
          <a:blip r:embed="rId2" cstate="email">
            <a:extLst>
              <a:ext uri="{28A0092B-C50C-407E-A947-70E740481C1C}">
                <a14:useLocalDpi xmlns:a14="http://schemas.microsoft.com/office/drawing/2010/main"/>
              </a:ext>
            </a:extLst>
          </a:blip>
          <a:stretch>
            <a:fillRect/>
          </a:stretch>
        </p:blipFill>
        <p:spPr>
          <a:xfrm>
            <a:off x="2576945" y="3311272"/>
            <a:ext cx="6456215" cy="3371129"/>
          </a:xfrm>
          <a:prstGeom prst="rect">
            <a:avLst/>
          </a:prstGeom>
        </p:spPr>
      </p:pic>
      <p:sp>
        <p:nvSpPr>
          <p:cNvPr id="4" name="Content Placeholder 3"/>
          <p:cNvSpPr>
            <a:spLocks noGrp="1"/>
          </p:cNvSpPr>
          <p:nvPr>
            <p:ph idx="1"/>
          </p:nvPr>
        </p:nvSpPr>
        <p:spPr>
          <a:xfrm>
            <a:off x="124691" y="1600201"/>
            <a:ext cx="3519261" cy="1879978"/>
          </a:xfrm>
        </p:spPr>
        <p:txBody>
          <a:bodyPr/>
          <a:lstStyle/>
          <a:p>
            <a:pPr>
              <a:buFont typeface="Arial" pitchFamily="34" charset="0"/>
              <a:buChar char="•"/>
            </a:pPr>
            <a:r>
              <a:rPr lang="en-US" sz="3600" dirty="0" smtClean="0"/>
              <a:t>What’s RO1?</a:t>
            </a:r>
          </a:p>
          <a:p>
            <a:pPr>
              <a:buFont typeface="Arial" pitchFamily="34" charset="0"/>
              <a:buChar char="•"/>
            </a:pPr>
            <a:r>
              <a:rPr lang="en-US" sz="3600" dirty="0" smtClean="0"/>
              <a:t>Progress so far (M &amp; E)</a:t>
            </a:r>
          </a:p>
          <a:p>
            <a:pPr>
              <a:buFont typeface="Arial" pitchFamily="34" charset="0"/>
              <a:buChar char="•"/>
            </a:pPr>
            <a:r>
              <a:rPr lang="en-US" sz="3600" dirty="0" smtClean="0"/>
              <a:t>Way</a:t>
            </a:r>
            <a:r>
              <a:rPr lang="en-US" sz="3600" dirty="0" smtClean="0"/>
              <a:t> </a:t>
            </a:r>
            <a:r>
              <a:rPr lang="en-US" sz="3600" dirty="0" smtClean="0"/>
              <a:t>ahead</a:t>
            </a:r>
          </a:p>
          <a:p>
            <a:pPr marL="114300" indent="0">
              <a:buNone/>
            </a:pPr>
            <a:endParaRPr lang="en-US" sz="3600" dirty="0"/>
          </a:p>
        </p:txBody>
      </p:sp>
    </p:spTree>
    <p:extLst>
      <p:ext uri="{BB962C8B-B14F-4D97-AF65-F5344CB8AC3E}">
        <p14:creationId xmlns:p14="http://schemas.microsoft.com/office/powerpoint/2010/main" val="41819977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012850" y="71606"/>
            <a:ext cx="8229600" cy="1143000"/>
          </a:xfrm>
        </p:spPr>
        <p:txBody>
          <a:bodyPr/>
          <a:lstStyle/>
          <a:p>
            <a:r>
              <a:rPr lang="en-US" dirty="0" smtClean="0">
                <a:solidFill>
                  <a:schemeClr val="bg1"/>
                </a:solidFill>
              </a:rPr>
              <a:t>What’s RO1</a:t>
            </a:r>
            <a:endParaRPr lang="en-US" dirty="0">
              <a:solidFill>
                <a:schemeClr val="bg1"/>
              </a:solidFill>
            </a:endParaRPr>
          </a:p>
        </p:txBody>
      </p:sp>
      <p:sp>
        <p:nvSpPr>
          <p:cNvPr id="2" name="Content Placeholder 1"/>
          <p:cNvSpPr>
            <a:spLocks noGrp="1"/>
          </p:cNvSpPr>
          <p:nvPr>
            <p:ph idx="1"/>
          </p:nvPr>
        </p:nvSpPr>
        <p:spPr>
          <a:xfrm>
            <a:off x="457200" y="1600200"/>
            <a:ext cx="8229600" cy="4978021"/>
          </a:xfrm>
        </p:spPr>
        <p:txBody>
          <a:bodyPr/>
          <a:lstStyle/>
          <a:p>
            <a:r>
              <a:rPr lang="en-US" sz="2400" dirty="0" smtClean="0"/>
              <a:t>Situation analysis and program synthesis: what’s that?</a:t>
            </a:r>
          </a:p>
          <a:p>
            <a:pPr marL="571500" indent="-457200">
              <a:buAutoNum type="arabicPeriod"/>
            </a:pPr>
            <a:r>
              <a:rPr lang="en-US" sz="2400" dirty="0" smtClean="0"/>
              <a:t>Determine </a:t>
            </a:r>
            <a:r>
              <a:rPr lang="en-US" sz="2400" dirty="0"/>
              <a:t>development domains (agro-ecological potential, market access, and population </a:t>
            </a:r>
            <a:r>
              <a:rPr lang="en-US" sz="2400" dirty="0" smtClean="0"/>
              <a:t>density)</a:t>
            </a:r>
          </a:p>
          <a:p>
            <a:pPr marL="571500" indent="-457200">
              <a:buAutoNum type="arabicPeriod"/>
            </a:pPr>
            <a:r>
              <a:rPr lang="en-ZA" sz="2400" dirty="0" smtClean="0"/>
              <a:t>Prioritize </a:t>
            </a:r>
            <a:r>
              <a:rPr lang="en-US" sz="2400" dirty="0"/>
              <a:t>target areas (welfare, sustainability, farming systems, degradation, governments’ &amp; USAID </a:t>
            </a:r>
            <a:r>
              <a:rPr lang="en-US" sz="2400" dirty="0" smtClean="0"/>
              <a:t>priorities)</a:t>
            </a:r>
          </a:p>
          <a:p>
            <a:pPr marL="571500" indent="-457200">
              <a:buAutoNum type="arabicPeriod"/>
            </a:pPr>
            <a:r>
              <a:rPr lang="en-ZA" sz="2400" dirty="0" smtClean="0"/>
              <a:t>Develop </a:t>
            </a:r>
            <a:r>
              <a:rPr lang="en-ZA" sz="2400" dirty="0"/>
              <a:t>farm household </a:t>
            </a:r>
            <a:r>
              <a:rPr lang="en-ZA" sz="2400" dirty="0" smtClean="0"/>
              <a:t>typologies</a:t>
            </a:r>
          </a:p>
          <a:p>
            <a:pPr marL="571500" indent="-457200">
              <a:buAutoNum type="arabicPeriod"/>
            </a:pPr>
            <a:r>
              <a:rPr lang="en-US" sz="2400" dirty="0" smtClean="0"/>
              <a:t>Identify </a:t>
            </a:r>
            <a:r>
              <a:rPr lang="en-US" sz="2400" dirty="0"/>
              <a:t>entry points for </a:t>
            </a:r>
            <a:r>
              <a:rPr lang="en-US" sz="2400" dirty="0" smtClean="0"/>
              <a:t>pathways</a:t>
            </a:r>
          </a:p>
          <a:p>
            <a:pPr marL="571500" indent="-457200">
              <a:buAutoNum type="arabicPeriod"/>
            </a:pPr>
            <a:r>
              <a:rPr lang="en-US" sz="2400" dirty="0" smtClean="0"/>
              <a:t>Inventory </a:t>
            </a:r>
            <a:r>
              <a:rPr lang="en-US" sz="2400" dirty="0"/>
              <a:t>of </a:t>
            </a:r>
            <a:r>
              <a:rPr lang="en-US" sz="2400" dirty="0" smtClean="0"/>
              <a:t>innovations</a:t>
            </a:r>
          </a:p>
          <a:p>
            <a:pPr marL="571500" indent="-457200">
              <a:buAutoNum type="arabicPeriod"/>
            </a:pPr>
            <a:r>
              <a:rPr lang="en-US" sz="2400" dirty="0" smtClean="0"/>
              <a:t>Ex-ante </a:t>
            </a:r>
            <a:r>
              <a:rPr lang="en-US" sz="2400" dirty="0"/>
              <a:t>potential of </a:t>
            </a:r>
            <a:r>
              <a:rPr lang="en-US" sz="2400" dirty="0" smtClean="0"/>
              <a:t>innovations</a:t>
            </a:r>
          </a:p>
          <a:p>
            <a:pPr marL="571500" indent="-457200">
              <a:buAutoNum type="arabicPeriod"/>
            </a:pPr>
            <a:r>
              <a:rPr lang="en-ZA" sz="2400" dirty="0" smtClean="0"/>
              <a:t>Priority </a:t>
            </a:r>
            <a:r>
              <a:rPr lang="en-ZA" sz="2400" dirty="0"/>
              <a:t>setting and planning for integrated systems </a:t>
            </a:r>
            <a:r>
              <a:rPr lang="en-ZA" sz="2400" dirty="0" smtClean="0"/>
              <a:t>improvement</a:t>
            </a:r>
          </a:p>
          <a:p>
            <a:pPr marL="571500" indent="-457200">
              <a:buAutoNum type="arabicPeriod"/>
            </a:pPr>
            <a:r>
              <a:rPr lang="en-US" sz="2400" dirty="0" smtClean="0"/>
              <a:t>Program-wide </a:t>
            </a:r>
            <a:r>
              <a:rPr lang="en-US" sz="2400" dirty="0"/>
              <a:t>synthesis and co-learning</a:t>
            </a:r>
          </a:p>
          <a:p>
            <a:pPr marL="114300" indent="0">
              <a:buNone/>
            </a:pPr>
            <a:endParaRPr lang="en-US" dirty="0"/>
          </a:p>
        </p:txBody>
      </p:sp>
      <p:sp>
        <p:nvSpPr>
          <p:cNvPr id="7" name="Explosion 1 6"/>
          <p:cNvSpPr/>
          <p:nvPr/>
        </p:nvSpPr>
        <p:spPr>
          <a:xfrm>
            <a:off x="6400800" y="3848669"/>
            <a:ext cx="2006221" cy="1610435"/>
          </a:xfrm>
          <a:prstGeom prst="irregularSeal1">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7096836" y="4269165"/>
            <a:ext cx="627797" cy="769441"/>
          </a:xfrm>
          <a:prstGeom prst="rect">
            <a:avLst/>
          </a:prstGeom>
          <a:noFill/>
        </p:spPr>
        <p:txBody>
          <a:bodyPr wrap="square" rtlCol="0">
            <a:spAutoFit/>
          </a:bodyPr>
          <a:lstStyle/>
          <a:p>
            <a:r>
              <a:rPr lang="en-US" sz="4400" dirty="0" smtClean="0">
                <a:solidFill>
                  <a:schemeClr val="bg1"/>
                </a:solidFill>
              </a:rPr>
              <a:t>?</a:t>
            </a:r>
            <a:endParaRPr lang="en-US" sz="4400" dirty="0">
              <a:solidFill>
                <a:schemeClr val="bg1"/>
              </a:solidFill>
            </a:endParaRPr>
          </a:p>
        </p:txBody>
      </p:sp>
      <p:cxnSp>
        <p:nvCxnSpPr>
          <p:cNvPr id="10" name="Straight Arrow Connector 9"/>
          <p:cNvCxnSpPr/>
          <p:nvPr/>
        </p:nvCxnSpPr>
        <p:spPr>
          <a:xfrm>
            <a:off x="5404513" y="4367284"/>
            <a:ext cx="996287" cy="286601"/>
          </a:xfrm>
          <a:prstGeom prst="straightConnector1">
            <a:avLst/>
          </a:prstGeom>
          <a:ln w="317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V="1">
            <a:off x="5950424" y="5038606"/>
            <a:ext cx="764275" cy="516034"/>
          </a:xfrm>
          <a:prstGeom prst="straightConnector1">
            <a:avLst/>
          </a:prstGeom>
          <a:ln w="317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45664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 presetClass="emph" presetSubtype="2" fill="hold" nodeType="clickEffect">
                                  <p:stCondLst>
                                    <p:cond delay="0"/>
                                  </p:stCondLst>
                                  <p:childTnLst>
                                    <p:animClr clrSpc="rgb" dir="cw">
                                      <p:cBhvr override="childStyle">
                                        <p:cTn id="10" dur="2000" fill="hold"/>
                                        <p:tgtEl>
                                          <p:spTgt spid="2">
                                            <p:txEl>
                                              <p:pRg st="1" end="1"/>
                                            </p:txEl>
                                          </p:spTgt>
                                        </p:tgtEl>
                                        <p:attrNameLst>
                                          <p:attrName>style.color</p:attrName>
                                        </p:attrNameLst>
                                      </p:cBhvr>
                                      <p:to>
                                        <a:srgbClr val="00B050"/>
                                      </p:to>
                                    </p:animClr>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3" presetClass="emph" presetSubtype="2" fill="hold" nodeType="clickEffect">
                                  <p:stCondLst>
                                    <p:cond delay="0"/>
                                  </p:stCondLst>
                                  <p:childTnLst>
                                    <p:animClr clrSpc="rgb" dir="cw">
                                      <p:cBhvr override="childStyle">
                                        <p:cTn id="18" dur="2000" fill="hold"/>
                                        <p:tgtEl>
                                          <p:spTgt spid="2">
                                            <p:txEl>
                                              <p:pRg st="2" end="2"/>
                                            </p:txEl>
                                          </p:spTgt>
                                        </p:tgtEl>
                                        <p:attrNameLst>
                                          <p:attrName>style.color</p:attrName>
                                        </p:attrNameLst>
                                      </p:cBhvr>
                                      <p:to>
                                        <a:srgbClr val="00B050"/>
                                      </p:to>
                                    </p:animClr>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3" presetClass="emph" presetSubtype="2" fill="hold" nodeType="clickEffect">
                                  <p:stCondLst>
                                    <p:cond delay="0"/>
                                  </p:stCondLst>
                                  <p:childTnLst>
                                    <p:animClr clrSpc="rgb" dir="cw">
                                      <p:cBhvr override="childStyle">
                                        <p:cTn id="26" dur="2000" fill="hold"/>
                                        <p:tgtEl>
                                          <p:spTgt spid="2">
                                            <p:txEl>
                                              <p:pRg st="3" end="3"/>
                                            </p:txEl>
                                          </p:spTgt>
                                        </p:tgtEl>
                                        <p:attrNameLst>
                                          <p:attrName>style.color</p:attrName>
                                        </p:attrNameLst>
                                      </p:cBhvr>
                                      <p:to>
                                        <a:srgbClr val="FFC000"/>
                                      </p:to>
                                    </p:animClr>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7"/>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8"/>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3" presetClass="emph" presetSubtype="2" fill="hold" nodeType="clickEffect">
                                  <p:stCondLst>
                                    <p:cond delay="0"/>
                                  </p:stCondLst>
                                  <p:childTnLst>
                                    <p:animClr clrSpc="rgb" dir="cw">
                                      <p:cBhvr override="childStyle">
                                        <p:cTn id="42" dur="2000" fill="hold"/>
                                        <p:tgtEl>
                                          <p:spTgt spid="2">
                                            <p:txEl>
                                              <p:pRg st="4" end="4"/>
                                            </p:txEl>
                                          </p:spTgt>
                                        </p:tgtEl>
                                        <p:attrNameLst>
                                          <p:attrName>style.color</p:attrName>
                                        </p:attrNameLst>
                                      </p:cBhvr>
                                      <p:to>
                                        <a:srgbClr val="FF0000"/>
                                      </p:to>
                                    </p:animClr>
                                  </p:childTnLst>
                                </p:cTn>
                              </p:par>
                            </p:childTnLst>
                          </p:cTn>
                        </p:par>
                      </p:childTnLst>
                    </p:cTn>
                  </p:par>
                  <p:par>
                    <p:cTn id="43" fill="hold">
                      <p:stCondLst>
                        <p:cond delay="indefinite"/>
                      </p:stCondLst>
                      <p:childTnLst>
                        <p:par>
                          <p:cTn id="44" fill="hold">
                            <p:stCondLst>
                              <p:cond delay="0"/>
                            </p:stCondLst>
                            <p:childTnLst>
                              <p:par>
                                <p:cTn id="45" presetID="1" presetClass="exit" presetSubtype="0" fill="hold" nodeType="clickEffect">
                                  <p:stCondLst>
                                    <p:cond delay="0"/>
                                  </p:stCondLst>
                                  <p:childTnLst>
                                    <p:set>
                                      <p:cBhvr>
                                        <p:cTn id="46" dur="1" fill="hold">
                                          <p:stCondLst>
                                            <p:cond delay="0"/>
                                          </p:stCondLst>
                                        </p:cTn>
                                        <p:tgtEl>
                                          <p:spTgt spid="10"/>
                                        </p:tgtEl>
                                        <p:attrNameLst>
                                          <p:attrName>style.visibility</p:attrName>
                                        </p:attrNameLst>
                                      </p:cBhvr>
                                      <p:to>
                                        <p:strVal val="hidden"/>
                                      </p:to>
                                    </p:set>
                                  </p:childTnLst>
                                </p:cTn>
                              </p:par>
                              <p:par>
                                <p:cTn id="47" presetID="1" presetClass="exit" presetSubtype="0" fill="hold" grpId="1" nodeType="withEffect">
                                  <p:stCondLst>
                                    <p:cond delay="0"/>
                                  </p:stCondLst>
                                  <p:childTnLst>
                                    <p:set>
                                      <p:cBhvr>
                                        <p:cTn id="48" dur="1" fill="hold">
                                          <p:stCondLst>
                                            <p:cond delay="0"/>
                                          </p:stCondLst>
                                        </p:cTn>
                                        <p:tgtEl>
                                          <p:spTgt spid="7"/>
                                        </p:tgtEl>
                                        <p:attrNameLst>
                                          <p:attrName>style.visibility</p:attrName>
                                        </p:attrNameLst>
                                      </p:cBhvr>
                                      <p:to>
                                        <p:strVal val="hidden"/>
                                      </p:to>
                                    </p:set>
                                  </p:childTnLst>
                                </p:cTn>
                              </p:par>
                              <p:par>
                                <p:cTn id="49" presetID="1" presetClass="exit" presetSubtype="0" fill="hold" grpId="1" nodeType="withEffect">
                                  <p:stCondLst>
                                    <p:cond delay="0"/>
                                  </p:stCondLst>
                                  <p:childTnLst>
                                    <p:set>
                                      <p:cBhvr>
                                        <p:cTn id="50" dur="1" fill="hold">
                                          <p:stCondLst>
                                            <p:cond delay="0"/>
                                          </p:stCondLst>
                                        </p:cTn>
                                        <p:tgtEl>
                                          <p:spTgt spid="8"/>
                                        </p:tgtEl>
                                        <p:attrNameLst>
                                          <p:attrName>style.visibility</p:attrName>
                                        </p:attrNameLst>
                                      </p:cBhvr>
                                      <p:to>
                                        <p:strVal val="hidden"/>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3" presetClass="emph" presetSubtype="2" fill="hold" nodeType="clickEffect">
                                  <p:stCondLst>
                                    <p:cond delay="0"/>
                                  </p:stCondLst>
                                  <p:childTnLst>
                                    <p:animClr clrSpc="rgb" dir="cw">
                                      <p:cBhvr override="childStyle">
                                        <p:cTn id="58" dur="2000" fill="hold"/>
                                        <p:tgtEl>
                                          <p:spTgt spid="2">
                                            <p:txEl>
                                              <p:pRg st="5" end="5"/>
                                            </p:txEl>
                                          </p:spTgt>
                                        </p:tgtEl>
                                        <p:attrNameLst>
                                          <p:attrName>style.color</p:attrName>
                                        </p:attrNameLst>
                                      </p:cBhvr>
                                      <p:to>
                                        <a:srgbClr val="FFC000"/>
                                      </p:to>
                                    </p:animClr>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3" presetClass="emph" presetSubtype="2" fill="hold" nodeType="clickEffect">
                                  <p:stCondLst>
                                    <p:cond delay="0"/>
                                  </p:stCondLst>
                                  <p:childTnLst>
                                    <p:animClr clrSpc="rgb" dir="cw">
                                      <p:cBhvr override="childStyle">
                                        <p:cTn id="66" dur="2000" fill="hold"/>
                                        <p:tgtEl>
                                          <p:spTgt spid="2">
                                            <p:txEl>
                                              <p:pRg st="6" end="6"/>
                                            </p:txEl>
                                          </p:spTgt>
                                        </p:tgtEl>
                                        <p:attrNameLst>
                                          <p:attrName>style.color</p:attrName>
                                        </p:attrNameLst>
                                      </p:cBhvr>
                                      <p:to>
                                        <a:srgbClr val="FFC000"/>
                                      </p:to>
                                    </p:animClr>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12"/>
                                        </p:tgtEl>
                                        <p:attrNameLst>
                                          <p:attrName>style.visibility</p:attrName>
                                        </p:attrNameLst>
                                      </p:cBhvr>
                                      <p:to>
                                        <p:strVal val="visible"/>
                                      </p:to>
                                    </p:set>
                                  </p:childTnLst>
                                </p:cTn>
                              </p:par>
                              <p:par>
                                <p:cTn id="75" presetID="1" presetClass="entr" presetSubtype="0" fill="hold" grpId="2" nodeType="withEffect">
                                  <p:stCondLst>
                                    <p:cond delay="0"/>
                                  </p:stCondLst>
                                  <p:childTnLst>
                                    <p:set>
                                      <p:cBhvr>
                                        <p:cTn id="76" dur="1" fill="hold">
                                          <p:stCondLst>
                                            <p:cond delay="0"/>
                                          </p:stCondLst>
                                        </p:cTn>
                                        <p:tgtEl>
                                          <p:spTgt spid="7"/>
                                        </p:tgtEl>
                                        <p:attrNameLst>
                                          <p:attrName>style.visibility</p:attrName>
                                        </p:attrNameLst>
                                      </p:cBhvr>
                                      <p:to>
                                        <p:strVal val="visible"/>
                                      </p:to>
                                    </p:set>
                                  </p:childTnLst>
                                </p:cTn>
                              </p:par>
                              <p:par>
                                <p:cTn id="77" presetID="1" presetClass="entr" presetSubtype="0" fill="hold" grpId="2" nodeType="withEffect">
                                  <p:stCondLst>
                                    <p:cond delay="0"/>
                                  </p:stCondLst>
                                  <p:childTnLst>
                                    <p:set>
                                      <p:cBhvr>
                                        <p:cTn id="78" dur="1" fill="hold">
                                          <p:stCondLst>
                                            <p:cond delay="0"/>
                                          </p:stCondLst>
                                        </p:cTn>
                                        <p:tgtEl>
                                          <p:spTgt spid="8"/>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3" presetClass="emph" presetSubtype="2" fill="hold" nodeType="clickEffect">
                                  <p:stCondLst>
                                    <p:cond delay="0"/>
                                  </p:stCondLst>
                                  <p:childTnLst>
                                    <p:animClr clrSpc="rgb" dir="cw">
                                      <p:cBhvr override="childStyle">
                                        <p:cTn id="82" dur="2000" fill="hold"/>
                                        <p:tgtEl>
                                          <p:spTgt spid="2">
                                            <p:txEl>
                                              <p:pRg st="7" end="7"/>
                                            </p:txEl>
                                          </p:spTgt>
                                        </p:tgtEl>
                                        <p:attrNameLst>
                                          <p:attrName>style.color</p:attrName>
                                        </p:attrNameLst>
                                      </p:cBhvr>
                                      <p:to>
                                        <a:srgbClr val="FF0000"/>
                                      </p:to>
                                    </p:animClr>
                                  </p:childTnLst>
                                </p:cTn>
                              </p:par>
                            </p:childTnLst>
                          </p:cTn>
                        </p:par>
                      </p:childTnLst>
                    </p:cTn>
                  </p:par>
                  <p:par>
                    <p:cTn id="83" fill="hold">
                      <p:stCondLst>
                        <p:cond delay="indefinite"/>
                      </p:stCondLst>
                      <p:childTnLst>
                        <p:par>
                          <p:cTn id="84" fill="hold">
                            <p:stCondLst>
                              <p:cond delay="0"/>
                            </p:stCondLst>
                            <p:childTnLst>
                              <p:par>
                                <p:cTn id="85" presetID="1" presetClass="exit" presetSubtype="0" fill="hold" grpId="3" nodeType="clickEffect">
                                  <p:stCondLst>
                                    <p:cond delay="0"/>
                                  </p:stCondLst>
                                  <p:childTnLst>
                                    <p:set>
                                      <p:cBhvr>
                                        <p:cTn id="86" dur="1" fill="hold">
                                          <p:stCondLst>
                                            <p:cond delay="0"/>
                                          </p:stCondLst>
                                        </p:cTn>
                                        <p:tgtEl>
                                          <p:spTgt spid="7"/>
                                        </p:tgtEl>
                                        <p:attrNameLst>
                                          <p:attrName>style.visibility</p:attrName>
                                        </p:attrNameLst>
                                      </p:cBhvr>
                                      <p:to>
                                        <p:strVal val="hidden"/>
                                      </p:to>
                                    </p:set>
                                  </p:childTnLst>
                                </p:cTn>
                              </p:par>
                              <p:par>
                                <p:cTn id="87" presetID="1" presetClass="exit" presetSubtype="0" fill="hold" grpId="3" nodeType="withEffect">
                                  <p:stCondLst>
                                    <p:cond delay="0"/>
                                  </p:stCondLst>
                                  <p:childTnLst>
                                    <p:set>
                                      <p:cBhvr>
                                        <p:cTn id="88" dur="1" fill="hold">
                                          <p:stCondLst>
                                            <p:cond delay="0"/>
                                          </p:stCondLst>
                                        </p:cTn>
                                        <p:tgtEl>
                                          <p:spTgt spid="8"/>
                                        </p:tgtEl>
                                        <p:attrNameLst>
                                          <p:attrName>style.visibility</p:attrName>
                                        </p:attrNameLst>
                                      </p:cBhvr>
                                      <p:to>
                                        <p:strVal val="hidden"/>
                                      </p:to>
                                    </p:set>
                                  </p:childTnLst>
                                </p:cTn>
                              </p:par>
                              <p:par>
                                <p:cTn id="89" presetID="1" presetClass="exit" presetSubtype="0" fill="hold" nodeType="withEffect">
                                  <p:stCondLst>
                                    <p:cond delay="0"/>
                                  </p:stCondLst>
                                  <p:childTnLst>
                                    <p:set>
                                      <p:cBhvr>
                                        <p:cTn id="90" dur="1" fill="hold">
                                          <p:stCondLst>
                                            <p:cond delay="0"/>
                                          </p:stCondLst>
                                        </p:cTn>
                                        <p:tgtEl>
                                          <p:spTgt spid="12"/>
                                        </p:tgtEl>
                                        <p:attrNameLst>
                                          <p:attrName>style.visibility</p:attrName>
                                        </p:attrNameLst>
                                      </p:cBhvr>
                                      <p:to>
                                        <p:strVal val="hidden"/>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nodeType="clickEffect">
                                  <p:stCondLst>
                                    <p:cond delay="0"/>
                                  </p:stCondLst>
                                  <p:childTnLst>
                                    <p:set>
                                      <p:cBhvr>
                                        <p:cTn id="94"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3" presetClass="emph" presetSubtype="2" fill="hold" nodeType="clickEffect">
                                  <p:stCondLst>
                                    <p:cond delay="0"/>
                                  </p:stCondLst>
                                  <p:childTnLst>
                                    <p:animClr clrSpc="rgb" dir="cw">
                                      <p:cBhvr override="childStyle">
                                        <p:cTn id="98" dur="2000" fill="hold"/>
                                        <p:tgtEl>
                                          <p:spTgt spid="2">
                                            <p:txEl>
                                              <p:pRg st="8" end="8"/>
                                            </p:txEl>
                                          </p:spTgt>
                                        </p:tgtEl>
                                        <p:attrNameLst>
                                          <p:attrName>style.color</p:attrName>
                                        </p:attrNameLst>
                                      </p:cBhvr>
                                      <p:to>
                                        <a:srgbClr val="00B050"/>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7" grpId="2" animBg="1"/>
      <p:bldP spid="7" grpId="3" animBg="1"/>
      <p:bldP spid="8" grpId="0"/>
      <p:bldP spid="8" grpId="1"/>
      <p:bldP spid="8" grpId="2"/>
      <p:bldP spid="8" grpId="3"/>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a:spLocks noGrp="1"/>
          </p:cNvSpPr>
          <p:nvPr>
            <p:ph type="title"/>
          </p:nvPr>
        </p:nvSpPr>
        <p:spPr>
          <a:xfrm>
            <a:off x="1108385" y="274638"/>
            <a:ext cx="8229600" cy="1143000"/>
          </a:xfrm>
        </p:spPr>
        <p:txBody>
          <a:bodyPr/>
          <a:lstStyle/>
          <a:p>
            <a:r>
              <a:rPr lang="en-US" dirty="0" smtClean="0">
                <a:solidFill>
                  <a:schemeClr val="bg1"/>
                </a:solidFill>
              </a:rPr>
              <a:t>Progress: M</a:t>
            </a:r>
            <a:endParaRPr lang="en-US" dirty="0">
              <a:solidFill>
                <a:schemeClr val="bg1"/>
              </a:solidFill>
            </a:endParaRPr>
          </a:p>
        </p:txBody>
      </p:sp>
      <p:sp>
        <p:nvSpPr>
          <p:cNvPr id="2" name="Content Placeholder 1"/>
          <p:cNvSpPr>
            <a:spLocks noGrp="1"/>
          </p:cNvSpPr>
          <p:nvPr>
            <p:ph idx="1"/>
          </p:nvPr>
        </p:nvSpPr>
        <p:spPr>
          <a:xfrm>
            <a:off x="436728" y="1600200"/>
            <a:ext cx="8250071" cy="5257800"/>
          </a:xfrm>
        </p:spPr>
        <p:txBody>
          <a:bodyPr/>
          <a:lstStyle/>
          <a:p>
            <a:r>
              <a:rPr lang="en-US" dirty="0" smtClean="0"/>
              <a:t>Data sharing and support (DMP, CKAN)</a:t>
            </a:r>
          </a:p>
          <a:p>
            <a:r>
              <a:rPr lang="en-US" dirty="0" smtClean="0"/>
              <a:t>2</a:t>
            </a:r>
            <a:r>
              <a:rPr lang="en-US" baseline="30000" dirty="0" smtClean="0"/>
              <a:t>nd</a:t>
            </a:r>
            <a:r>
              <a:rPr lang="en-US" dirty="0" smtClean="0"/>
              <a:t> </a:t>
            </a:r>
            <a:r>
              <a:rPr lang="en-US" dirty="0" smtClean="0"/>
              <a:t>generation PMMT: improved, faster, off-line data entry</a:t>
            </a:r>
          </a:p>
          <a:p>
            <a:r>
              <a:rPr lang="en-US" dirty="0" smtClean="0"/>
              <a:t>1</a:t>
            </a:r>
            <a:r>
              <a:rPr lang="en-US" baseline="30000" dirty="0" smtClean="0"/>
              <a:t>st</a:t>
            </a:r>
            <a:r>
              <a:rPr lang="en-US" dirty="0" smtClean="0"/>
              <a:t> version of SI indicators template shared with Coordinators and Chief </a:t>
            </a:r>
            <a:r>
              <a:rPr lang="en-US" dirty="0" smtClean="0"/>
              <a:t>Scientists (-&gt;more next slide)</a:t>
            </a:r>
            <a:endParaRPr lang="en-US" dirty="0" smtClean="0"/>
          </a:p>
          <a:p>
            <a:pPr marL="114300" indent="0">
              <a:buNone/>
            </a:pPr>
            <a:r>
              <a:rPr lang="en-US" dirty="0"/>
              <a:t> </a:t>
            </a:r>
            <a:r>
              <a:rPr lang="en-US" dirty="0" smtClean="0"/>
              <a:t>   Questions: </a:t>
            </a:r>
            <a:r>
              <a:rPr lang="en-US" i="1" dirty="0"/>
              <a:t>When </a:t>
            </a:r>
            <a:r>
              <a:rPr lang="en-US" i="1" dirty="0" smtClean="0"/>
              <a:t>shall teams </a:t>
            </a:r>
            <a:r>
              <a:rPr lang="en-US" i="1" dirty="0"/>
              <a:t>start reporting on SI indicators? </a:t>
            </a:r>
            <a:endParaRPr lang="en-US" i="1" dirty="0" smtClean="0"/>
          </a:p>
          <a:p>
            <a:pPr marL="114300" indent="0">
              <a:buNone/>
            </a:pPr>
            <a:r>
              <a:rPr lang="en-US" i="1" dirty="0"/>
              <a:t>	 </a:t>
            </a:r>
            <a:r>
              <a:rPr lang="en-US" i="1" dirty="0" smtClean="0"/>
              <a:t>          Is </a:t>
            </a:r>
            <a:r>
              <a:rPr lang="en-US" i="1" dirty="0"/>
              <a:t>reporting on the SI mandatory</a:t>
            </a:r>
            <a:r>
              <a:rPr lang="en-US" i="1" dirty="0" smtClean="0"/>
              <a:t>?</a:t>
            </a:r>
          </a:p>
          <a:p>
            <a:r>
              <a:rPr lang="en-US" dirty="0" smtClean="0"/>
              <a:t>Cost-Benefit </a:t>
            </a:r>
            <a:r>
              <a:rPr lang="en-US" dirty="0" smtClean="0"/>
              <a:t>Analysis (to assess “most promising” innovations)</a:t>
            </a:r>
            <a:endParaRPr lang="en-US" dirty="0" smtClean="0"/>
          </a:p>
          <a:p>
            <a:pPr marL="114300" indent="0">
              <a:buNone/>
            </a:pPr>
            <a:r>
              <a:rPr lang="en-US" dirty="0"/>
              <a:t> </a:t>
            </a:r>
            <a:r>
              <a:rPr lang="en-US" dirty="0" smtClean="0"/>
              <a:t>   Questions: </a:t>
            </a:r>
            <a:r>
              <a:rPr lang="en-US" i="1" dirty="0" smtClean="0"/>
              <a:t>Do we have information on </a:t>
            </a:r>
            <a:r>
              <a:rPr lang="en-US" i="1" dirty="0"/>
              <a:t>innovations </a:t>
            </a:r>
            <a:r>
              <a:rPr lang="en-US" i="1" dirty="0" smtClean="0"/>
              <a:t>matched to 	           households </a:t>
            </a:r>
            <a:r>
              <a:rPr lang="en-US" i="1" dirty="0"/>
              <a:t>(</a:t>
            </a:r>
            <a:r>
              <a:rPr lang="en-US" i="1" dirty="0" smtClean="0"/>
              <a:t>plus timing </a:t>
            </a:r>
            <a:r>
              <a:rPr lang="en-US" i="1" dirty="0"/>
              <a:t>and quantity </a:t>
            </a:r>
            <a:r>
              <a:rPr lang="en-US" i="1" dirty="0" smtClean="0"/>
              <a:t>of “treatment</a:t>
            </a:r>
            <a:r>
              <a:rPr lang="en-US" i="1" dirty="0"/>
              <a:t>”)?</a:t>
            </a:r>
            <a:endParaRPr lang="en-US" i="1" dirty="0" smtClean="0"/>
          </a:p>
          <a:p>
            <a:pPr marL="114300" indent="0">
              <a:buNone/>
            </a:pPr>
            <a:r>
              <a:rPr lang="en-US" i="1" dirty="0"/>
              <a:t>	</a:t>
            </a:r>
            <a:r>
              <a:rPr lang="en-US" i="1" dirty="0" smtClean="0"/>
              <a:t>           Do we have information on </a:t>
            </a:r>
            <a:r>
              <a:rPr lang="en-US" i="1" dirty="0" smtClean="0"/>
              <a:t>farmer’s costs </a:t>
            </a:r>
            <a:r>
              <a:rPr lang="en-US" i="1" dirty="0" smtClean="0"/>
              <a:t>and benefits </a:t>
            </a:r>
            <a:r>
              <a:rPr lang="en-US" i="1" dirty="0" smtClean="0"/>
              <a:t>	           for each innovation/package </a:t>
            </a:r>
            <a:r>
              <a:rPr lang="en-US" i="1" dirty="0" smtClean="0"/>
              <a:t>of innovations? </a:t>
            </a:r>
          </a:p>
          <a:p>
            <a:pPr marL="114300" indent="0">
              <a:buNone/>
            </a:pPr>
            <a:r>
              <a:rPr lang="en-US" i="1" dirty="0"/>
              <a:t>	 </a:t>
            </a:r>
            <a:r>
              <a:rPr lang="en-US" i="1" dirty="0" smtClean="0"/>
              <a:t>          Do we know the administrative costs </a:t>
            </a:r>
            <a:r>
              <a:rPr lang="en-US" i="1" dirty="0" smtClean="0"/>
              <a:t>of</a:t>
            </a:r>
            <a:r>
              <a:rPr lang="en-US" i="1" dirty="0" smtClean="0"/>
              <a:t> </a:t>
            </a:r>
            <a:r>
              <a:rPr lang="en-US" i="1" dirty="0" smtClean="0"/>
              <a:t>each     		           innovation?</a:t>
            </a:r>
          </a:p>
          <a:p>
            <a:pPr marL="114300" indent="0">
              <a:buNone/>
            </a:pPr>
            <a:endParaRPr lang="en-US" i="1" dirty="0" smtClean="0"/>
          </a:p>
          <a:p>
            <a:pPr marL="114300" indent="0">
              <a:buNone/>
            </a:pPr>
            <a:endParaRPr lang="en-US" i="1" dirty="0" smtClean="0"/>
          </a:p>
          <a:p>
            <a:pPr marL="114300" indent="0">
              <a:buNone/>
            </a:pPr>
            <a:endParaRPr lang="en-US" dirty="0"/>
          </a:p>
        </p:txBody>
      </p:sp>
    </p:spTree>
    <p:extLst>
      <p:ext uri="{BB962C8B-B14F-4D97-AF65-F5344CB8AC3E}">
        <p14:creationId xmlns:p14="http://schemas.microsoft.com/office/powerpoint/2010/main" val="3504392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
                                            <p:txEl>
                                              <p:pRg st="6" end="6"/>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a:spLocks noGrp="1"/>
          </p:cNvSpPr>
          <p:nvPr>
            <p:ph type="title"/>
          </p:nvPr>
        </p:nvSpPr>
        <p:spPr>
          <a:xfrm>
            <a:off x="1108385" y="274638"/>
            <a:ext cx="8229600" cy="1143000"/>
          </a:xfrm>
        </p:spPr>
        <p:txBody>
          <a:bodyPr/>
          <a:lstStyle/>
          <a:p>
            <a:r>
              <a:rPr lang="en-US" dirty="0" smtClean="0">
                <a:solidFill>
                  <a:schemeClr val="bg1"/>
                </a:solidFill>
              </a:rPr>
              <a:t>Progress: M</a:t>
            </a:r>
            <a:endParaRPr lang="en-US" dirty="0">
              <a:solidFill>
                <a:schemeClr val="bg1"/>
              </a:solidFill>
            </a:endParaRPr>
          </a:p>
        </p:txBody>
      </p:sp>
      <p:sp>
        <p:nvSpPr>
          <p:cNvPr id="2" name="Content Placeholder 1"/>
          <p:cNvSpPr>
            <a:spLocks noGrp="1"/>
          </p:cNvSpPr>
          <p:nvPr>
            <p:ph idx="1"/>
          </p:nvPr>
        </p:nvSpPr>
        <p:spPr>
          <a:xfrm>
            <a:off x="436728" y="1335774"/>
            <a:ext cx="8250071" cy="5257800"/>
          </a:xfrm>
        </p:spPr>
        <p:txBody>
          <a:bodyPr/>
          <a:lstStyle/>
          <a:p>
            <a:r>
              <a:rPr lang="en-US" dirty="0"/>
              <a:t>SI indicators template </a:t>
            </a:r>
            <a:endParaRPr lang="en-US" dirty="0" smtClean="0"/>
          </a:p>
          <a:p>
            <a:pPr marL="114300" indent="0">
              <a:buNone/>
            </a:pPr>
            <a:endParaRPr lang="en-US" i="1" dirty="0" smtClean="0"/>
          </a:p>
          <a:p>
            <a:pPr marL="114300" indent="0">
              <a:buNone/>
            </a:pPr>
            <a:endParaRPr lang="en-US" i="1" dirty="0" smtClean="0"/>
          </a:p>
          <a:p>
            <a:pPr marL="114300" indent="0">
              <a:buNone/>
            </a:pPr>
            <a:endParaRPr lang="en-US" dirty="0"/>
          </a:p>
        </p:txBody>
      </p:sp>
      <p:pic>
        <p:nvPicPr>
          <p:cNvPr id="4" name="Picture 3"/>
          <p:cNvPicPr>
            <a:picLocks noChangeAspect="1"/>
          </p:cNvPicPr>
          <p:nvPr/>
        </p:nvPicPr>
        <p:blipFill>
          <a:blip r:embed="rId2"/>
          <a:stretch>
            <a:fillRect/>
          </a:stretch>
        </p:blipFill>
        <p:spPr>
          <a:xfrm>
            <a:off x="11169" y="1719619"/>
            <a:ext cx="9115105" cy="4230806"/>
          </a:xfrm>
          <a:prstGeom prst="rect">
            <a:avLst/>
          </a:prstGeom>
        </p:spPr>
      </p:pic>
    </p:spTree>
    <p:extLst>
      <p:ext uri="{BB962C8B-B14F-4D97-AF65-F5344CB8AC3E}">
        <p14:creationId xmlns:p14="http://schemas.microsoft.com/office/powerpoint/2010/main" val="28395281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a:spLocks noGrp="1"/>
          </p:cNvSpPr>
          <p:nvPr>
            <p:ph type="title"/>
          </p:nvPr>
        </p:nvSpPr>
        <p:spPr>
          <a:xfrm>
            <a:off x="1108385" y="274638"/>
            <a:ext cx="8229600" cy="1143000"/>
          </a:xfrm>
        </p:spPr>
        <p:txBody>
          <a:bodyPr/>
          <a:lstStyle/>
          <a:p>
            <a:r>
              <a:rPr lang="en-US" dirty="0" smtClean="0">
                <a:solidFill>
                  <a:schemeClr val="bg1"/>
                </a:solidFill>
              </a:rPr>
              <a:t>Progress: E</a:t>
            </a:r>
            <a:endParaRPr lang="en-US" dirty="0">
              <a:solidFill>
                <a:schemeClr val="bg1"/>
              </a:solidFill>
            </a:endParaRPr>
          </a:p>
        </p:txBody>
      </p:sp>
      <p:sp>
        <p:nvSpPr>
          <p:cNvPr id="2" name="Content Placeholder 1"/>
          <p:cNvSpPr>
            <a:spLocks noGrp="1"/>
          </p:cNvSpPr>
          <p:nvPr>
            <p:ph idx="1"/>
          </p:nvPr>
        </p:nvSpPr>
        <p:spPr>
          <a:xfrm>
            <a:off x="436728" y="1417638"/>
            <a:ext cx="8250071" cy="4708525"/>
          </a:xfrm>
        </p:spPr>
        <p:txBody>
          <a:bodyPr/>
          <a:lstStyle/>
          <a:p>
            <a:r>
              <a:rPr lang="en-US" sz="2400" dirty="0" smtClean="0"/>
              <a:t>Malawi and Tanzania Africa RISING Baseline Evaluation Surveys (ARBES</a:t>
            </a:r>
            <a:r>
              <a:rPr lang="en-US" sz="2400" dirty="0" smtClean="0"/>
              <a:t>)*-&gt; </a:t>
            </a:r>
            <a:endParaRPr lang="en-US" sz="2400" dirty="0" smtClean="0"/>
          </a:p>
          <a:p>
            <a:pPr marL="114300" indent="0">
              <a:buNone/>
            </a:pPr>
            <a:r>
              <a:rPr lang="en-US" sz="2400" dirty="0" smtClean="0"/>
              <a:t>    -Malawi: 1,149 households in 54 communities</a:t>
            </a:r>
          </a:p>
          <a:p>
            <a:pPr marL="114300" indent="0">
              <a:buNone/>
            </a:pPr>
            <a:r>
              <a:rPr lang="en-US" sz="2400" dirty="0" smtClean="0"/>
              <a:t>    -Tanzania:  810 households in 25 communities</a:t>
            </a:r>
          </a:p>
          <a:p>
            <a:r>
              <a:rPr lang="en-US" sz="2400" dirty="0" err="1" smtClean="0"/>
              <a:t>Babati</a:t>
            </a:r>
            <a:r>
              <a:rPr lang="en-US" sz="2400" dirty="0" smtClean="0"/>
              <a:t> WTP for improved varieties, QPM, local fertilizer</a:t>
            </a:r>
            <a:endParaRPr lang="en-US" sz="2400" dirty="0" smtClean="0"/>
          </a:p>
          <a:p>
            <a:r>
              <a:rPr lang="en-US" sz="2400" dirty="0" smtClean="0"/>
              <a:t>Analysis:</a:t>
            </a:r>
          </a:p>
          <a:p>
            <a:pPr marL="114300" indent="0">
              <a:buNone/>
            </a:pPr>
            <a:r>
              <a:rPr lang="en-US" sz="2400" dirty="0" smtClean="0"/>
              <a:t>-Malawi targeting</a:t>
            </a:r>
          </a:p>
          <a:p>
            <a:pPr marL="114300" indent="0">
              <a:buNone/>
            </a:pPr>
            <a:r>
              <a:rPr lang="en-US" sz="2400" dirty="0" smtClean="0"/>
              <a:t>-Malawi nutrition</a:t>
            </a:r>
          </a:p>
          <a:p>
            <a:pPr marL="114300" indent="0">
              <a:buNone/>
            </a:pPr>
            <a:r>
              <a:rPr lang="en-US" sz="2400" dirty="0" smtClean="0"/>
              <a:t>-Malawi ex-ante simulation modeling</a:t>
            </a:r>
          </a:p>
          <a:p>
            <a:pPr marL="114300" indent="0">
              <a:buNone/>
            </a:pPr>
            <a:r>
              <a:rPr lang="en-US" sz="2400" dirty="0" smtClean="0"/>
              <a:t>-Tanzania </a:t>
            </a:r>
            <a:r>
              <a:rPr lang="en-US" sz="2400" dirty="0" smtClean="0"/>
              <a:t>targeting</a:t>
            </a:r>
          </a:p>
          <a:p>
            <a:pPr marL="114300" lvl="1" indent="0">
              <a:buNone/>
            </a:pPr>
            <a:r>
              <a:rPr lang="en-US" sz="1600" i="1" dirty="0"/>
              <a:t>*Depending on the country, ARBES baseline data were collected after one or two (main season) harvests since the program’s inception. Results shown hereafter are only from the baseline and, hence, might encompass both the early impact of the program and the eventual systematic targeting effect.</a:t>
            </a:r>
            <a:endParaRPr lang="en-US" sz="1600" dirty="0"/>
          </a:p>
          <a:p>
            <a:pPr marL="114300" indent="0">
              <a:buNone/>
            </a:pPr>
            <a:endParaRPr lang="en-US" sz="2400" dirty="0" smtClean="0"/>
          </a:p>
        </p:txBody>
      </p:sp>
    </p:spTree>
    <p:extLst>
      <p:ext uri="{BB962C8B-B14F-4D97-AF65-F5344CB8AC3E}">
        <p14:creationId xmlns:p14="http://schemas.microsoft.com/office/powerpoint/2010/main" val="867520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
                                            <p:txEl>
                                              <p:pRg st="5" end="5"/>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
                                            <p:txEl>
                                              <p:pRg st="6" end="6"/>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
                                            <p:txEl>
                                              <p:pRg st="7" end="7"/>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a:ext>
            </a:extLst>
          </a:blip>
          <a:stretch>
            <a:fillRect/>
          </a:stretch>
        </p:blipFill>
        <p:spPr>
          <a:xfrm>
            <a:off x="2327549" y="1692321"/>
            <a:ext cx="6752670" cy="4899547"/>
          </a:xfrm>
        </p:spPr>
      </p:pic>
      <p:sp>
        <p:nvSpPr>
          <p:cNvPr id="5" name="TextBox 4"/>
          <p:cNvSpPr txBox="1"/>
          <p:nvPr/>
        </p:nvSpPr>
        <p:spPr>
          <a:xfrm>
            <a:off x="96387" y="2021983"/>
            <a:ext cx="2471939" cy="2308324"/>
          </a:xfrm>
          <a:prstGeom prst="rect">
            <a:avLst/>
          </a:prstGeom>
          <a:noFill/>
        </p:spPr>
        <p:txBody>
          <a:bodyPr wrap="square" rtlCol="0">
            <a:spAutoFit/>
          </a:bodyPr>
          <a:lstStyle/>
          <a:p>
            <a:r>
              <a:rPr lang="en-US" sz="2400" dirty="0" smtClean="0"/>
              <a:t>In </a:t>
            </a:r>
            <a:r>
              <a:rPr lang="en-US" sz="2400" b="1" dirty="0" smtClean="0"/>
              <a:t>Malawi</a:t>
            </a:r>
            <a:r>
              <a:rPr lang="en-US" sz="2400" dirty="0" smtClean="0"/>
              <a:t>, beneficiaries are shifting towards higher value products and a more diverse diet</a:t>
            </a:r>
            <a:endParaRPr lang="en-US" sz="2400" dirty="0"/>
          </a:p>
        </p:txBody>
      </p:sp>
      <p:sp>
        <p:nvSpPr>
          <p:cNvPr id="6" name="Title 2"/>
          <p:cNvSpPr>
            <a:spLocks noGrp="1"/>
          </p:cNvSpPr>
          <p:nvPr>
            <p:ph type="title"/>
          </p:nvPr>
        </p:nvSpPr>
        <p:spPr>
          <a:xfrm>
            <a:off x="1108385" y="274638"/>
            <a:ext cx="8229600" cy="1143000"/>
          </a:xfrm>
        </p:spPr>
        <p:txBody>
          <a:bodyPr/>
          <a:lstStyle/>
          <a:p>
            <a:r>
              <a:rPr lang="en-US" dirty="0" smtClean="0">
                <a:solidFill>
                  <a:schemeClr val="bg1"/>
                </a:solidFill>
              </a:rPr>
              <a:t>ARBES</a:t>
            </a:r>
            <a:endParaRPr lang="en-US" dirty="0">
              <a:solidFill>
                <a:schemeClr val="bg1"/>
              </a:solidFill>
            </a:endParaRPr>
          </a:p>
        </p:txBody>
      </p:sp>
    </p:spTree>
    <p:extLst>
      <p:ext uri="{BB962C8B-B14F-4D97-AF65-F5344CB8AC3E}">
        <p14:creationId xmlns:p14="http://schemas.microsoft.com/office/powerpoint/2010/main" val="3519788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7786" y="1709451"/>
            <a:ext cx="2684441" cy="3080913"/>
          </a:xfrm>
        </p:spPr>
        <p:txBody>
          <a:bodyPr>
            <a:noAutofit/>
          </a:bodyPr>
          <a:lstStyle/>
          <a:p>
            <a:r>
              <a:rPr lang="en-US" sz="2400" dirty="0" smtClean="0"/>
              <a:t>For beneficiaries in </a:t>
            </a:r>
            <a:r>
              <a:rPr lang="en-US" sz="2400" b="1" dirty="0" smtClean="0"/>
              <a:t>Malawi</a:t>
            </a:r>
            <a:r>
              <a:rPr lang="en-US" sz="2400" dirty="0" smtClean="0"/>
              <a:t>, the value of the harvest is increasing; and poverty levels are going down, compared to the control.</a:t>
            </a:r>
            <a:endParaRPr lang="en-US" sz="2400" dirty="0"/>
          </a:p>
        </p:txBody>
      </p:sp>
      <p:pic>
        <p:nvPicPr>
          <p:cNvPr id="4"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660424" y="1883391"/>
            <a:ext cx="6413453" cy="4694830"/>
          </a:xfrm>
          <a:prstGeom prst="rect">
            <a:avLst/>
          </a:prstGeom>
        </p:spPr>
      </p:pic>
      <p:sp>
        <p:nvSpPr>
          <p:cNvPr id="5" name="Title 2"/>
          <p:cNvSpPr txBox="1">
            <a:spLocks/>
          </p:cNvSpPr>
          <p:nvPr/>
        </p:nvSpPr>
        <p:spPr>
          <a:xfrm>
            <a:off x="1108385" y="274638"/>
            <a:ext cx="8229600" cy="1143000"/>
          </a:xfrm>
          <a:prstGeom prst="rect">
            <a:avLst/>
          </a:prstGeom>
        </p:spPr>
        <p:txBody>
          <a:bodyPr/>
          <a:lst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a:lstStyle>
          <a:p>
            <a:r>
              <a:rPr lang="en-US" dirty="0" smtClean="0">
                <a:solidFill>
                  <a:schemeClr val="bg1"/>
                </a:solidFill>
              </a:rPr>
              <a:t>ARBES</a:t>
            </a:r>
            <a:endParaRPr lang="en-US" dirty="0">
              <a:solidFill>
                <a:schemeClr val="bg1"/>
              </a:solidFill>
            </a:endParaRPr>
          </a:p>
        </p:txBody>
      </p:sp>
    </p:spTree>
    <p:extLst>
      <p:ext uri="{BB962C8B-B14F-4D97-AF65-F5344CB8AC3E}">
        <p14:creationId xmlns:p14="http://schemas.microsoft.com/office/powerpoint/2010/main" val="186115578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4578" y="1902979"/>
            <a:ext cx="2106485" cy="3575810"/>
          </a:xfrm>
        </p:spPr>
        <p:txBody>
          <a:bodyPr>
            <a:normAutofit/>
          </a:bodyPr>
          <a:lstStyle/>
          <a:p>
            <a:r>
              <a:rPr lang="en-US" sz="2400" dirty="0" smtClean="0"/>
              <a:t>In </a:t>
            </a:r>
            <a:r>
              <a:rPr lang="en-US" sz="2400" b="1" dirty="0" smtClean="0"/>
              <a:t>Malawi</a:t>
            </a:r>
            <a:r>
              <a:rPr lang="en-US" sz="2400" dirty="0" smtClean="0"/>
              <a:t>, beneficiaries are adopting rotation and improved manure management practices</a:t>
            </a:r>
            <a:endParaRPr lang="en-US" sz="2400" dirty="0"/>
          </a:p>
        </p:txBody>
      </p:sp>
      <p:pic>
        <p:nvPicPr>
          <p:cNvPr id="4098" name="Picture 2" descr="C:\Users\PBALLA~1\AppData\Local\Temp\MWI_NRM_bygroup.pn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284634" y="1760560"/>
            <a:ext cx="6711091" cy="4885899"/>
          </a:xfrm>
          <a:prstGeom prst="rect">
            <a:avLst/>
          </a:prstGeom>
          <a:noFill/>
          <a:extLst>
            <a:ext uri="{909E8E84-426E-40DD-AFC4-6F175D3DCCD1}">
              <a14:hiddenFill xmlns:a14="http://schemas.microsoft.com/office/drawing/2010/main">
                <a:solidFill>
                  <a:srgbClr val="FFFFFF"/>
                </a:solidFill>
              </a14:hiddenFill>
            </a:ext>
          </a:extLst>
        </p:spPr>
      </p:pic>
      <p:sp>
        <p:nvSpPr>
          <p:cNvPr id="4" name="Title 2"/>
          <p:cNvSpPr txBox="1">
            <a:spLocks/>
          </p:cNvSpPr>
          <p:nvPr/>
        </p:nvSpPr>
        <p:spPr>
          <a:xfrm>
            <a:off x="1108385" y="274638"/>
            <a:ext cx="8229600" cy="1143000"/>
          </a:xfrm>
          <a:prstGeom prst="rect">
            <a:avLst/>
          </a:prstGeom>
        </p:spPr>
        <p:txBody>
          <a:bodyPr/>
          <a:lst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a:lstStyle>
          <a:p>
            <a:r>
              <a:rPr lang="en-US" dirty="0" smtClean="0">
                <a:solidFill>
                  <a:schemeClr val="bg1"/>
                </a:solidFill>
              </a:rPr>
              <a:t>ARBES</a:t>
            </a:r>
            <a:endParaRPr lang="en-US" dirty="0">
              <a:solidFill>
                <a:schemeClr val="bg1"/>
              </a:solidFill>
            </a:endParaRPr>
          </a:p>
        </p:txBody>
      </p:sp>
    </p:spTree>
    <p:extLst>
      <p:ext uri="{BB962C8B-B14F-4D97-AF65-F5344CB8AC3E}">
        <p14:creationId xmlns:p14="http://schemas.microsoft.com/office/powerpoint/2010/main" val="308711224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frica RISING presentation_templat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Africa RISING presentation_template</Template>
  <TotalTime>531</TotalTime>
  <Words>551</Words>
  <Application>Microsoft Office PowerPoint</Application>
  <PresentationFormat>On-screen Show (4:3)</PresentationFormat>
  <Paragraphs>68</Paragraphs>
  <Slides>13</Slides>
  <Notes>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13</vt:i4>
      </vt:variant>
    </vt:vector>
  </HeadingPairs>
  <TitlesOfParts>
    <vt:vector size="19" baseType="lpstr">
      <vt:lpstr>Arial</vt:lpstr>
      <vt:lpstr>Calibri</vt:lpstr>
      <vt:lpstr>Gill Sans</vt:lpstr>
      <vt:lpstr>Wingdings</vt:lpstr>
      <vt:lpstr>Africa RISING presentation_template</vt:lpstr>
      <vt:lpstr>1_Custom Design</vt:lpstr>
      <vt:lpstr>PowerPoint Presentation</vt:lpstr>
      <vt:lpstr>Outline</vt:lpstr>
      <vt:lpstr>What’s RO1</vt:lpstr>
      <vt:lpstr>Progress: M</vt:lpstr>
      <vt:lpstr>Progress: M</vt:lpstr>
      <vt:lpstr>Progress: E</vt:lpstr>
      <vt:lpstr>ARBES</vt:lpstr>
      <vt:lpstr>For beneficiaries in Malawi, the value of the harvest is increasing; and poverty levels are going down, compared to the control.</vt:lpstr>
      <vt:lpstr>In Malawi, beneficiaries are adopting rotation and improved manure management practices</vt:lpstr>
      <vt:lpstr>In  Tanzania, beneficiaries are attaining higher maize yields</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Nutritional Outcomes</dc:title>
  <dc:creator>Peter Thorne</dc:creator>
  <cp:lastModifiedBy>Azzarri, Carlo (IFPRI)</cp:lastModifiedBy>
  <cp:revision>56</cp:revision>
  <dcterms:created xsi:type="dcterms:W3CDTF">2015-06-03T20:11:20Z</dcterms:created>
  <dcterms:modified xsi:type="dcterms:W3CDTF">2015-07-13T20:48:36Z</dcterms:modified>
</cp:coreProperties>
</file>